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Inter Light"/>
      <p:regular r:id="rId29"/>
      <p:bold r:id="rId30"/>
    </p:embeddedFont>
    <p:embeddedFont>
      <p:font typeface="Inter"/>
      <p:regular r:id="rId31"/>
      <p:bold r:id="rId32"/>
    </p:embeddedFont>
    <p:embeddedFont>
      <p:font typeface="Inter ExtraBold"/>
      <p:bold r:id="rId33"/>
    </p:embeddedFont>
    <p:embeddedFont>
      <p:font typeface="Inter Black"/>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regular.fntdata"/><Relationship Id="rId30" Type="http://schemas.openxmlformats.org/officeDocument/2006/relationships/font" Target="fonts/InterLight-bold.fntdata"/><Relationship Id="rId11" Type="http://schemas.openxmlformats.org/officeDocument/2006/relationships/slide" Target="slides/slide6.xml"/><Relationship Id="rId33" Type="http://schemas.openxmlformats.org/officeDocument/2006/relationships/font" Target="fonts/InterExtraBold-bold.fntdata"/><Relationship Id="rId10" Type="http://schemas.openxmlformats.org/officeDocument/2006/relationships/slide" Target="slides/slide5.xml"/><Relationship Id="rId32" Type="http://schemas.openxmlformats.org/officeDocument/2006/relationships/font" Target="fonts/Inter-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InterBlack-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16a714544e1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16a714544e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98f93333d3_2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98f93333d3_2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98f93333d3_2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98f93333d3_2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8f93333d3_2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98f93333d3_2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98f93333d3_2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98f93333d3_2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98f93333d3_2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98f93333d3_2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98f93333d3_2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98f93333d3_2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995732a2f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995732a2f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995732a2f5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995732a2f5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995732a2f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995732a2f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995732a2f5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995732a2f5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98f93333d3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198f93333d3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995732a2f5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995732a2f5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995732a2f5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995732a2f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995732a2f5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995732a2f5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995732a2f5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995732a2f5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98f93333d3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98f93333d3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98f93333d3_2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98f93333d3_2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98f93333d3_2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98f93333d3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8f93333d3_2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8f93333d3_2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98f93333d3_2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98f93333d3_2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98f93333d3_2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98f93333d3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8f93333d3_2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8f93333d3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utilus"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2031075"/>
            <a:ext cx="8520600" cy="826500"/>
          </a:xfrm>
          <a:prstGeom prst="rect">
            <a:avLst/>
          </a:prstGeom>
          <a:effectLst>
            <a:outerShdw rotWithShape="0" algn="bl" dir="2880000" dist="28575">
              <a:srgbClr val="C3922E"/>
            </a:outerShdw>
          </a:effectLst>
        </p:spPr>
        <p:txBody>
          <a:bodyPr anchorCtr="0" anchor="b" bIns="91425" lIns="91425" spcFirstLastPara="1" rIns="91425" wrap="square" tIns="91425">
            <a:normAutofit/>
          </a:bodyPr>
          <a:lstStyle>
            <a:lvl1pPr lv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1pPr>
            <a:lvl2pPr lvl="1">
              <a:spcBef>
                <a:spcPts val="0"/>
              </a:spcBef>
              <a:spcAft>
                <a:spcPts val="0"/>
              </a:spcAft>
              <a:buSzPts val="4600"/>
              <a:buFont typeface="Inter ExtraBold"/>
              <a:buNone/>
              <a:defRPr sz="4600">
                <a:latin typeface="Inter ExtraBold"/>
                <a:ea typeface="Inter ExtraBold"/>
                <a:cs typeface="Inter ExtraBold"/>
                <a:sym typeface="Inter ExtraBold"/>
              </a:defRPr>
            </a:lvl2pPr>
            <a:lvl3pPr lvl="2">
              <a:spcBef>
                <a:spcPts val="0"/>
              </a:spcBef>
              <a:spcAft>
                <a:spcPts val="0"/>
              </a:spcAft>
              <a:buSzPts val="4600"/>
              <a:buFont typeface="Inter ExtraBold"/>
              <a:buNone/>
              <a:defRPr sz="4600">
                <a:latin typeface="Inter ExtraBold"/>
                <a:ea typeface="Inter ExtraBold"/>
                <a:cs typeface="Inter ExtraBold"/>
                <a:sym typeface="Inter ExtraBold"/>
              </a:defRPr>
            </a:lvl3pPr>
            <a:lvl4pPr lvl="3">
              <a:spcBef>
                <a:spcPts val="0"/>
              </a:spcBef>
              <a:spcAft>
                <a:spcPts val="0"/>
              </a:spcAft>
              <a:buSzPts val="4600"/>
              <a:buFont typeface="Inter ExtraBold"/>
              <a:buNone/>
              <a:defRPr sz="4600">
                <a:latin typeface="Inter ExtraBold"/>
                <a:ea typeface="Inter ExtraBold"/>
                <a:cs typeface="Inter ExtraBold"/>
                <a:sym typeface="Inter ExtraBold"/>
              </a:defRPr>
            </a:lvl4pPr>
            <a:lvl5pPr lvl="4">
              <a:spcBef>
                <a:spcPts val="0"/>
              </a:spcBef>
              <a:spcAft>
                <a:spcPts val="0"/>
              </a:spcAft>
              <a:buSzPts val="4600"/>
              <a:buFont typeface="Inter ExtraBold"/>
              <a:buNone/>
              <a:defRPr sz="4600">
                <a:latin typeface="Inter ExtraBold"/>
                <a:ea typeface="Inter ExtraBold"/>
                <a:cs typeface="Inter ExtraBold"/>
                <a:sym typeface="Inter ExtraBold"/>
              </a:defRPr>
            </a:lvl5pPr>
            <a:lvl6pPr lvl="5">
              <a:spcBef>
                <a:spcPts val="0"/>
              </a:spcBef>
              <a:spcAft>
                <a:spcPts val="0"/>
              </a:spcAft>
              <a:buSzPts val="4600"/>
              <a:buFont typeface="Inter ExtraBold"/>
              <a:buNone/>
              <a:defRPr sz="4600">
                <a:latin typeface="Inter ExtraBold"/>
                <a:ea typeface="Inter ExtraBold"/>
                <a:cs typeface="Inter ExtraBold"/>
                <a:sym typeface="Inter ExtraBold"/>
              </a:defRPr>
            </a:lvl6pPr>
            <a:lvl7pPr lvl="6">
              <a:spcBef>
                <a:spcPts val="0"/>
              </a:spcBef>
              <a:spcAft>
                <a:spcPts val="0"/>
              </a:spcAft>
              <a:buSzPts val="4600"/>
              <a:buFont typeface="Inter ExtraBold"/>
              <a:buNone/>
              <a:defRPr sz="4600">
                <a:latin typeface="Inter ExtraBold"/>
                <a:ea typeface="Inter ExtraBold"/>
                <a:cs typeface="Inter ExtraBold"/>
                <a:sym typeface="Inter ExtraBold"/>
              </a:defRPr>
            </a:lvl7pPr>
            <a:lvl8pPr lvl="7">
              <a:spcBef>
                <a:spcPts val="0"/>
              </a:spcBef>
              <a:spcAft>
                <a:spcPts val="0"/>
              </a:spcAft>
              <a:buSzPts val="4600"/>
              <a:buFont typeface="Inter ExtraBold"/>
              <a:buNone/>
              <a:defRPr sz="4600">
                <a:latin typeface="Inter ExtraBold"/>
                <a:ea typeface="Inter ExtraBold"/>
                <a:cs typeface="Inter ExtraBold"/>
                <a:sym typeface="Inter ExtraBold"/>
              </a:defRPr>
            </a:lvl8pPr>
            <a:lvl9pPr lvl="8">
              <a:spcBef>
                <a:spcPts val="0"/>
              </a:spcBef>
              <a:spcAft>
                <a:spcPts val="0"/>
              </a:spcAft>
              <a:buSzPts val="4600"/>
              <a:buFont typeface="Inter ExtraBold"/>
              <a:buNone/>
              <a:defRPr sz="4600">
                <a:latin typeface="Inter ExtraBold"/>
                <a:ea typeface="Inter ExtraBold"/>
                <a:cs typeface="Inter ExtraBold"/>
                <a:sym typeface="Inter ExtraBold"/>
              </a:defRPr>
            </a:lvl9pPr>
          </a:lstStyle>
          <a:p/>
        </p:txBody>
      </p:sp>
      <p:sp>
        <p:nvSpPr>
          <p:cNvPr id="11" name="Google Shape;11;p2"/>
          <p:cNvSpPr txBox="1"/>
          <p:nvPr>
            <p:ph idx="1" type="subTitle"/>
          </p:nvPr>
        </p:nvSpPr>
        <p:spPr>
          <a:xfrm>
            <a:off x="348150" y="2781375"/>
            <a:ext cx="84477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700"/>
              <a:buFont typeface="Inter Light"/>
              <a:buNone/>
              <a:defRPr sz="1700">
                <a:solidFill>
                  <a:schemeClr val="lt1"/>
                </a:solidFill>
                <a:latin typeface="Inter Light"/>
                <a:ea typeface="Inter Light"/>
                <a:cs typeface="Inter Light"/>
                <a:sym typeface="Inter Light"/>
              </a:defRPr>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417025" y="1441650"/>
            <a:ext cx="1987751" cy="563500"/>
          </a:xfrm>
          <a:prstGeom prst="rect">
            <a:avLst/>
          </a:prstGeom>
          <a:noFill/>
          <a:ln>
            <a:noFill/>
          </a:ln>
        </p:spPr>
      </p:pic>
      <p:pic>
        <p:nvPicPr>
          <p:cNvPr id="14" name="Google Shape;14;p2"/>
          <p:cNvPicPr preferRelativeResize="0"/>
          <p:nvPr/>
        </p:nvPicPr>
        <p:blipFill>
          <a:blip r:embed="rId4">
            <a:alphaModFix/>
          </a:blip>
          <a:stretch>
            <a:fillRect/>
          </a:stretch>
        </p:blipFill>
        <p:spPr>
          <a:xfrm>
            <a:off x="417025" y="1035125"/>
            <a:ext cx="1974899" cy="3422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1pPr>
            <a:lvl2pPr lvl="1"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2pPr>
            <a:lvl3pPr lvl="2"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3pPr>
            <a:lvl4pPr lvl="3"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4pPr>
            <a:lvl5pPr lvl="4"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5pPr>
            <a:lvl6pPr lvl="5"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6pPr>
            <a:lvl7pPr lvl="6"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7pPr>
            <a:lvl8pPr lvl="7"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8pPr>
            <a:lvl9pPr lvl="8" algn="ctr">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3">
            <a:alphaModFix/>
          </a:blip>
          <a:stretch>
            <a:fillRect/>
          </a:stretch>
        </p:blipFill>
        <p:spPr>
          <a:xfrm>
            <a:off x="133100" y="558000"/>
            <a:ext cx="1637525" cy="460475"/>
          </a:xfrm>
          <a:prstGeom prst="rect">
            <a:avLst/>
          </a:prstGeom>
          <a:noFill/>
          <a:ln>
            <a:noFill/>
          </a:ln>
        </p:spPr>
      </p:pic>
      <p:pic>
        <p:nvPicPr>
          <p:cNvPr id="19" name="Google Shape;19;p3"/>
          <p:cNvPicPr preferRelativeResize="0"/>
          <p:nvPr/>
        </p:nvPicPr>
        <p:blipFill>
          <a:blip r:embed="rId4">
            <a:alphaModFix/>
          </a:blip>
          <a:stretch>
            <a:fillRect/>
          </a:stretch>
        </p:blipFill>
        <p:spPr>
          <a:xfrm>
            <a:off x="133100" y="210525"/>
            <a:ext cx="1637524" cy="2837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and body" type="tx">
  <p:cSld name="TITLE_AND_BODY">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p:nvPr/>
        </p:nvSpPr>
        <p:spPr>
          <a:xfrm>
            <a:off x="0" y="2934300"/>
            <a:ext cx="9144000" cy="2209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2" type="sldNum"/>
          </p:nvPr>
        </p:nvSpPr>
        <p:spPr>
          <a:xfrm>
            <a:off x="85096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1pPr>
            <a:lvl2pPr lvl="1"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2pPr>
            <a:lvl3pPr lvl="2"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3pPr>
            <a:lvl4pPr lvl="3"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4pPr>
            <a:lvl5pPr lvl="4"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5pPr>
            <a:lvl6pPr lvl="5"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6pPr>
            <a:lvl7pPr lvl="6"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7pPr>
            <a:lvl8pPr lvl="7"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8pPr>
            <a:lvl9pPr lvl="8"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9pPr>
          </a:lstStyle>
          <a:p/>
        </p:txBody>
      </p:sp>
      <p:sp>
        <p:nvSpPr>
          <p:cNvPr id="24" name="Google Shape;24;p4"/>
          <p:cNvSpPr txBox="1"/>
          <p:nvPr>
            <p:ph idx="1" type="subTitle"/>
          </p:nvPr>
        </p:nvSpPr>
        <p:spPr>
          <a:xfrm>
            <a:off x="348150" y="782450"/>
            <a:ext cx="8447700" cy="343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200"/>
              <a:buFont typeface="Inter Light"/>
              <a:buNone/>
              <a:defRPr sz="1200">
                <a:solidFill>
                  <a:schemeClr val="lt1"/>
                </a:solidFill>
                <a:latin typeface="Inter Light"/>
                <a:ea typeface="Inter Light"/>
                <a:cs typeface="Inter Light"/>
                <a:sym typeface="Inter Light"/>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pic>
        <p:nvPicPr>
          <p:cNvPr id="25" name="Google Shape;25;p4"/>
          <p:cNvPicPr preferRelativeResize="0"/>
          <p:nvPr/>
        </p:nvPicPr>
        <p:blipFill>
          <a:blip r:embed="rId3">
            <a:alphaModFix/>
          </a:blip>
          <a:stretch>
            <a:fillRect/>
          </a:stretch>
        </p:blipFill>
        <p:spPr>
          <a:xfrm>
            <a:off x="7801000" y="333075"/>
            <a:ext cx="1220150" cy="343100"/>
          </a:xfrm>
          <a:prstGeom prst="rect">
            <a:avLst/>
          </a:prstGeom>
          <a:noFill/>
          <a:ln>
            <a:noFill/>
          </a:ln>
        </p:spPr>
      </p:pic>
      <p:sp>
        <p:nvSpPr>
          <p:cNvPr id="26" name="Google Shape;26;p4"/>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1pPr>
            <a:lvl2pPr lvl="1"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2pPr>
            <a:lvl3pPr lvl="2"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3pPr>
            <a:lvl4pPr lvl="3"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4pPr>
            <a:lvl5pPr lvl="4"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5pPr>
            <a:lvl6pPr lvl="5"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6pPr>
            <a:lvl7pPr lvl="6"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7pPr>
            <a:lvl8pPr lvl="7"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8pPr>
            <a:lvl9pPr lvl="8"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9pPr>
          </a:lstStyle>
          <a:p/>
        </p:txBody>
      </p:sp>
      <p:sp>
        <p:nvSpPr>
          <p:cNvPr id="27" name="Google Shape;27;p4"/>
          <p:cNvSpPr/>
          <p:nvPr>
            <p:ph idx="3" type="pic"/>
          </p:nvPr>
        </p:nvSpPr>
        <p:spPr>
          <a:xfrm>
            <a:off x="1835825" y="1239300"/>
            <a:ext cx="5292000" cy="2824500"/>
          </a:xfrm>
          <a:prstGeom prst="roundRect">
            <a:avLst>
              <a:gd fmla="val 3905" name="adj"/>
            </a:avLst>
          </a:prstGeom>
          <a:noFill/>
          <a:ln>
            <a:noFill/>
          </a:ln>
        </p:spPr>
      </p:sp>
      <p:sp>
        <p:nvSpPr>
          <p:cNvPr id="28" name="Google Shape;28;p4"/>
          <p:cNvSpPr txBox="1"/>
          <p:nvPr>
            <p:ph idx="4" type="body"/>
          </p:nvPr>
        </p:nvSpPr>
        <p:spPr>
          <a:xfrm>
            <a:off x="416525" y="4222200"/>
            <a:ext cx="8130600" cy="8418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304800" lvl="5" marL="2743200" rtl="0">
              <a:spcBef>
                <a:spcPts val="0"/>
              </a:spcBef>
              <a:spcAft>
                <a:spcPts val="0"/>
              </a:spcAft>
              <a:buSzPts val="1200"/>
              <a:buChar char="■"/>
              <a:defRPr/>
            </a:lvl6pPr>
            <a:lvl7pPr indent="-304800" lvl="6" marL="3200400" rtl="0">
              <a:spcBef>
                <a:spcPts val="0"/>
              </a:spcBef>
              <a:spcAft>
                <a:spcPts val="0"/>
              </a:spcAft>
              <a:buSzPts val="1200"/>
              <a:buChar char="●"/>
              <a:defRPr/>
            </a:lvl7pPr>
            <a:lvl8pPr indent="-304800" lvl="7" marL="3657600" rtl="0">
              <a:spcBef>
                <a:spcPts val="0"/>
              </a:spcBef>
              <a:spcAft>
                <a:spcPts val="0"/>
              </a:spcAft>
              <a:buSzPts val="1200"/>
              <a:buChar char="○"/>
              <a:defRPr/>
            </a:lvl8pPr>
            <a:lvl9pPr indent="-304800" lvl="8" marL="4114800" rtl="0">
              <a:spcBef>
                <a:spcPts val="0"/>
              </a:spcBef>
              <a:spcAft>
                <a:spcPts val="0"/>
              </a:spcAft>
              <a:buSzPts val="1200"/>
              <a:buChar char="■"/>
              <a:defRPr/>
            </a:lvl9pPr>
          </a:lstStyle>
          <a:p/>
        </p:txBody>
      </p:sp>
      <p:pic>
        <p:nvPicPr>
          <p:cNvPr id="29" name="Google Shape;29;p4"/>
          <p:cNvPicPr preferRelativeResize="0"/>
          <p:nvPr/>
        </p:nvPicPr>
        <p:blipFill>
          <a:blip r:embed="rId4">
            <a:alphaModFix/>
          </a:blip>
          <a:stretch>
            <a:fillRect/>
          </a:stretch>
        </p:blipFill>
        <p:spPr>
          <a:xfrm>
            <a:off x="7801000" y="81150"/>
            <a:ext cx="1220149" cy="2114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woColTx">
  <p:cSld name="TITLE_AND_TWO_COLUMN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p:nvPr/>
        </p:nvSpPr>
        <p:spPr>
          <a:xfrm>
            <a:off x="0" y="1260700"/>
            <a:ext cx="9144000" cy="3882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1pPr>
            <a:lvl2pPr lvl="1"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2pPr>
            <a:lvl3pPr lvl="2"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3pPr>
            <a:lvl4pPr lvl="3"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4pPr>
            <a:lvl5pPr lvl="4"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5pPr>
            <a:lvl6pPr lvl="5"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6pPr>
            <a:lvl7pPr lvl="6"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7pPr>
            <a:lvl8pPr lvl="7"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8pPr>
            <a:lvl9pPr lvl="8" rtl="0">
              <a:spcBef>
                <a:spcPts val="0"/>
              </a:spcBef>
              <a:spcAft>
                <a:spcPts val="0"/>
              </a:spcAft>
              <a:buClr>
                <a:schemeClr val="lt1"/>
              </a:buClr>
              <a:buSzPts val="4500"/>
              <a:buFont typeface="Inter Black"/>
              <a:buNone/>
              <a:defRPr sz="4500">
                <a:solidFill>
                  <a:schemeClr val="lt1"/>
                </a:solidFill>
                <a:latin typeface="Inter Black"/>
                <a:ea typeface="Inter Black"/>
                <a:cs typeface="Inter Black"/>
                <a:sym typeface="Inter Black"/>
              </a:defRPr>
            </a:lvl9pPr>
          </a:lstStyle>
          <a:p/>
        </p:txBody>
      </p:sp>
      <p:sp>
        <p:nvSpPr>
          <p:cNvPr id="33" name="Google Shape;33;p5"/>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200"/>
              <a:buFont typeface="Inter Light"/>
              <a:buNone/>
              <a:defRPr sz="1200">
                <a:solidFill>
                  <a:schemeClr val="lt1"/>
                </a:solidFill>
                <a:latin typeface="Inter Light"/>
                <a:ea typeface="Inter Light"/>
                <a:cs typeface="Inter Light"/>
                <a:sym typeface="Inter Light"/>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4" name="Google Shape;34;p5"/>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1pPr>
            <a:lvl2pPr lvl="1"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2pPr>
            <a:lvl3pPr lvl="2"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3pPr>
            <a:lvl4pPr lvl="3"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4pPr>
            <a:lvl5pPr lvl="4"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5pPr>
            <a:lvl6pPr lvl="5"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6pPr>
            <a:lvl7pPr lvl="6"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7pPr>
            <a:lvl8pPr lvl="7"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8pPr>
            <a:lvl9pPr lvl="8" rtl="0" algn="ctr">
              <a:lnSpc>
                <a:spcPct val="100000"/>
              </a:lnSpc>
              <a:spcBef>
                <a:spcPts val="0"/>
              </a:spcBef>
              <a:spcAft>
                <a:spcPts val="0"/>
              </a:spcAft>
              <a:buClr>
                <a:srgbClr val="FCE5CD"/>
              </a:buClr>
              <a:buSzPts val="1300"/>
              <a:buFont typeface="Inter ExtraBold"/>
              <a:buNone/>
              <a:defRPr sz="1300">
                <a:solidFill>
                  <a:srgbClr val="FCE5CD"/>
                </a:solidFill>
                <a:latin typeface="Inter ExtraBold"/>
                <a:ea typeface="Inter ExtraBold"/>
                <a:cs typeface="Inter ExtraBold"/>
                <a:sym typeface="Inter ExtraBold"/>
              </a:defRPr>
            </a:lvl9pPr>
          </a:lstStyle>
          <a:p/>
        </p:txBody>
      </p:sp>
      <p:sp>
        <p:nvSpPr>
          <p:cNvPr id="35" name="Google Shape;35;p5"/>
          <p:cNvSpPr txBox="1"/>
          <p:nvPr>
            <p:ph idx="12" type="sldNum"/>
          </p:nvPr>
        </p:nvSpPr>
        <p:spPr>
          <a:xfrm>
            <a:off x="8509608" y="474989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p:nvPr>
            <p:ph idx="3" type="pic"/>
          </p:nvPr>
        </p:nvSpPr>
        <p:spPr>
          <a:xfrm>
            <a:off x="5545350" y="1575050"/>
            <a:ext cx="3250500" cy="2824500"/>
          </a:xfrm>
          <a:prstGeom prst="roundRect">
            <a:avLst>
              <a:gd fmla="val 3905" name="adj"/>
            </a:avLst>
          </a:prstGeom>
          <a:noFill/>
          <a:ln>
            <a:noFill/>
          </a:ln>
        </p:spPr>
      </p:sp>
      <p:sp>
        <p:nvSpPr>
          <p:cNvPr id="37" name="Google Shape;37;p5"/>
          <p:cNvSpPr txBox="1"/>
          <p:nvPr>
            <p:ph idx="4" type="body"/>
          </p:nvPr>
        </p:nvSpPr>
        <p:spPr>
          <a:xfrm>
            <a:off x="414900" y="1575050"/>
            <a:ext cx="4715700" cy="32046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pic>
        <p:nvPicPr>
          <p:cNvPr id="38" name="Google Shape;38;p5"/>
          <p:cNvPicPr preferRelativeResize="0"/>
          <p:nvPr/>
        </p:nvPicPr>
        <p:blipFill>
          <a:blip r:embed="rId3">
            <a:alphaModFix/>
          </a:blip>
          <a:stretch>
            <a:fillRect/>
          </a:stretch>
        </p:blipFill>
        <p:spPr>
          <a:xfrm>
            <a:off x="7801000" y="333075"/>
            <a:ext cx="1220150" cy="343100"/>
          </a:xfrm>
          <a:prstGeom prst="rect">
            <a:avLst/>
          </a:prstGeom>
          <a:noFill/>
          <a:ln>
            <a:noFill/>
          </a:ln>
        </p:spPr>
      </p:pic>
      <p:pic>
        <p:nvPicPr>
          <p:cNvPr id="39" name="Google Shape;39;p5"/>
          <p:cNvPicPr preferRelativeResize="0"/>
          <p:nvPr/>
        </p:nvPicPr>
        <p:blipFill>
          <a:blip r:embed="rId4">
            <a:alphaModFix/>
          </a:blip>
          <a:stretch>
            <a:fillRect/>
          </a:stretch>
        </p:blipFill>
        <p:spPr>
          <a:xfrm>
            <a:off x="7801000" y="81150"/>
            <a:ext cx="1220149" cy="2114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0" name="Shape 40"/>
        <p:cNvGrpSpPr/>
        <p:nvPr/>
      </p:nvGrpSpPr>
      <p:grpSpPr>
        <a:xfrm>
          <a:off x="0" y="0"/>
          <a:ext cx="0" cy="0"/>
          <a:chOff x="0" y="0"/>
          <a:chExt cx="0" cy="0"/>
        </a:xfrm>
      </p:grpSpPr>
      <p:sp>
        <p:nvSpPr>
          <p:cNvPr id="41" name="Google Shape;4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atin typeface="Inter"/>
                <a:ea typeface="Inter"/>
                <a:cs typeface="Inter"/>
                <a:sym typeface="Inter"/>
              </a:defRPr>
            </a:lvl1pPr>
            <a:lvl2pPr lvl="1">
              <a:spcBef>
                <a:spcPts val="0"/>
              </a:spcBef>
              <a:spcAft>
                <a:spcPts val="0"/>
              </a:spcAft>
              <a:buSzPts val="3200"/>
              <a:buNone/>
              <a:defRPr>
                <a:latin typeface="Inter"/>
                <a:ea typeface="Inter"/>
                <a:cs typeface="Inter"/>
                <a:sym typeface="Inter"/>
              </a:defRPr>
            </a:lvl2pPr>
            <a:lvl3pPr lvl="2">
              <a:spcBef>
                <a:spcPts val="0"/>
              </a:spcBef>
              <a:spcAft>
                <a:spcPts val="0"/>
              </a:spcAft>
              <a:buSzPts val="3200"/>
              <a:buNone/>
              <a:defRPr>
                <a:latin typeface="Inter"/>
                <a:ea typeface="Inter"/>
                <a:cs typeface="Inter"/>
                <a:sym typeface="Inter"/>
              </a:defRPr>
            </a:lvl3pPr>
            <a:lvl4pPr lvl="3">
              <a:spcBef>
                <a:spcPts val="0"/>
              </a:spcBef>
              <a:spcAft>
                <a:spcPts val="0"/>
              </a:spcAft>
              <a:buSzPts val="3200"/>
              <a:buNone/>
              <a:defRPr>
                <a:latin typeface="Inter"/>
                <a:ea typeface="Inter"/>
                <a:cs typeface="Inter"/>
                <a:sym typeface="Inter"/>
              </a:defRPr>
            </a:lvl4pPr>
            <a:lvl5pPr lvl="4">
              <a:spcBef>
                <a:spcPts val="0"/>
              </a:spcBef>
              <a:spcAft>
                <a:spcPts val="0"/>
              </a:spcAft>
              <a:buSzPts val="3200"/>
              <a:buNone/>
              <a:defRPr>
                <a:latin typeface="Inter"/>
                <a:ea typeface="Inter"/>
                <a:cs typeface="Inter"/>
                <a:sym typeface="Inter"/>
              </a:defRPr>
            </a:lvl5pPr>
            <a:lvl6pPr lvl="5">
              <a:spcBef>
                <a:spcPts val="0"/>
              </a:spcBef>
              <a:spcAft>
                <a:spcPts val="0"/>
              </a:spcAft>
              <a:buSzPts val="3200"/>
              <a:buNone/>
              <a:defRPr>
                <a:latin typeface="Inter"/>
                <a:ea typeface="Inter"/>
                <a:cs typeface="Inter"/>
                <a:sym typeface="Inter"/>
              </a:defRPr>
            </a:lvl6pPr>
            <a:lvl7pPr lvl="6">
              <a:spcBef>
                <a:spcPts val="0"/>
              </a:spcBef>
              <a:spcAft>
                <a:spcPts val="0"/>
              </a:spcAft>
              <a:buSzPts val="3200"/>
              <a:buNone/>
              <a:defRPr>
                <a:latin typeface="Inter"/>
                <a:ea typeface="Inter"/>
                <a:cs typeface="Inter"/>
                <a:sym typeface="Inter"/>
              </a:defRPr>
            </a:lvl7pPr>
            <a:lvl8pPr lvl="7">
              <a:spcBef>
                <a:spcPts val="0"/>
              </a:spcBef>
              <a:spcAft>
                <a:spcPts val="0"/>
              </a:spcAft>
              <a:buSzPts val="3200"/>
              <a:buNone/>
              <a:defRPr>
                <a:latin typeface="Inter"/>
                <a:ea typeface="Inter"/>
                <a:cs typeface="Inter"/>
                <a:sym typeface="Inter"/>
              </a:defRPr>
            </a:lvl8pPr>
            <a:lvl9pPr lvl="8">
              <a:spcBef>
                <a:spcPts val="0"/>
              </a:spcBef>
              <a:spcAft>
                <a:spcPts val="0"/>
              </a:spcAft>
              <a:buSzPts val="3200"/>
              <a:buNone/>
              <a:defRPr>
                <a:latin typeface="Inter"/>
                <a:ea typeface="Inter"/>
                <a:cs typeface="Inter"/>
                <a:sym typeface="Inter"/>
              </a:defRPr>
            </a:lvl9pPr>
          </a:lstStyle>
          <a:p/>
        </p:txBody>
      </p:sp>
      <p:sp>
        <p:nvSpPr>
          <p:cNvPr id="42" name="Google Shape;42;p6"/>
          <p:cNvSpPr txBox="1"/>
          <p:nvPr/>
        </p:nvSpPr>
        <p:spPr>
          <a:xfrm>
            <a:off x="2033075" y="1050525"/>
            <a:ext cx="5165400" cy="317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Inter Black"/>
                <a:ea typeface="Inter Black"/>
                <a:cs typeface="Inter Black"/>
                <a:sym typeface="Inter Black"/>
              </a:rPr>
              <a:t>Lorem ipsum dolor sit amet</a:t>
            </a:r>
            <a:endParaRPr sz="1300">
              <a:solidFill>
                <a:schemeClr val="dk1"/>
              </a:solidFill>
              <a:latin typeface="Inter Black"/>
              <a:ea typeface="Inter Black"/>
              <a:cs typeface="Inter Black"/>
              <a:sym typeface="Inter Black"/>
            </a:endParaRPr>
          </a:p>
          <a:p>
            <a:pPr indent="0" lvl="0" marL="0" rtl="0" algn="l">
              <a:lnSpc>
                <a:spcPct val="115000"/>
              </a:lnSpc>
              <a:spcBef>
                <a:spcPts val="0"/>
              </a:spcBef>
              <a:spcAft>
                <a:spcPts val="0"/>
              </a:spcAft>
              <a:buNone/>
            </a:pPr>
            <a:r>
              <a:rPr lang="en" sz="1200">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a:t>
            </a:r>
            <a:endParaRPr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304800" lvl="0" marL="457200" rtl="0" algn="l">
              <a:lnSpc>
                <a:spcPct val="115000"/>
              </a:lnSpc>
              <a:spcBef>
                <a:spcPts val="0"/>
              </a:spcBef>
              <a:spcAft>
                <a:spcPts val="0"/>
              </a:spcAft>
              <a:buSzPts val="1200"/>
              <a:buFont typeface="Inter"/>
              <a:buChar char="❏"/>
            </a:pPr>
            <a:r>
              <a:rPr lang="en" sz="1200">
                <a:solidFill>
                  <a:schemeClr val="dk1"/>
                </a:solidFill>
                <a:latin typeface="Inter"/>
                <a:ea typeface="Inter"/>
                <a:cs typeface="Inter"/>
                <a:sym typeface="Inter"/>
              </a:rPr>
              <a:t>Lorem ipsum dolor sit amet</a:t>
            </a:r>
            <a:endParaRPr sz="1200">
              <a:solidFill>
                <a:schemeClr val="dk1"/>
              </a:solidFill>
              <a:latin typeface="Inter"/>
              <a:ea typeface="Inter"/>
              <a:cs typeface="Inter"/>
              <a:sym typeface="Inter"/>
            </a:endParaRPr>
          </a:p>
          <a:p>
            <a:pPr indent="-304800" lvl="1" marL="914400" rtl="0" algn="l">
              <a:lnSpc>
                <a:spcPct val="115000"/>
              </a:lnSpc>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 dolor sit amet</a:t>
            </a:r>
            <a:endParaRPr sz="1200">
              <a:solidFill>
                <a:schemeClr val="dk1"/>
              </a:solidFill>
              <a:latin typeface="Inter"/>
              <a:ea typeface="Inter"/>
              <a:cs typeface="Inter"/>
              <a:sym typeface="Inter"/>
            </a:endParaRPr>
          </a:p>
          <a:p>
            <a:pPr indent="-304800" lvl="1" marL="914400" rtl="0" algn="l">
              <a:lnSpc>
                <a:spcPct val="115000"/>
              </a:lnSpc>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 dolor sit amet</a:t>
            </a:r>
            <a:endParaRPr sz="1200">
              <a:solidFill>
                <a:schemeClr val="dk1"/>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1pPr>
            <a:lvl2pPr lvl="1"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2pPr>
            <a:lvl3pPr lvl="2"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3pPr>
            <a:lvl4pPr lvl="3"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4pPr>
            <a:lvl5pPr lvl="4"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5pPr>
            <a:lvl6pPr lvl="5"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6pPr>
            <a:lvl7pPr lvl="6"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7pPr>
            <a:lvl8pPr lvl="7"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8pPr>
            <a:lvl9pPr lvl="8" rtl="0">
              <a:spcBef>
                <a:spcPts val="0"/>
              </a:spcBef>
              <a:spcAft>
                <a:spcPts val="0"/>
              </a:spcAft>
              <a:buClr>
                <a:schemeClr val="lt1"/>
              </a:buClr>
              <a:buSzPts val="3200"/>
              <a:buFont typeface="Inter Black"/>
              <a:buNone/>
              <a:defRPr sz="3200">
                <a:solidFill>
                  <a:schemeClr val="lt1"/>
                </a:solidFill>
                <a:latin typeface="Inter Black"/>
                <a:ea typeface="Inter Black"/>
                <a:cs typeface="Inter Black"/>
                <a:sym typeface="Inter Black"/>
              </a:defRPr>
            </a:lvl9pPr>
          </a:lstStyle>
          <a:p/>
        </p:txBody>
      </p:sp>
      <p:sp>
        <p:nvSpPr>
          <p:cNvPr id="7" name="Google Shape;7;p1"/>
          <p:cNvSpPr txBox="1"/>
          <p:nvPr>
            <p:ph idx="1" type="body"/>
          </p:nvPr>
        </p:nvSpPr>
        <p:spPr>
          <a:xfrm>
            <a:off x="311700" y="1493950"/>
            <a:ext cx="8520600" cy="3416400"/>
          </a:xfrm>
          <a:prstGeom prst="rect">
            <a:avLst/>
          </a:prstGeom>
          <a:noFill/>
          <a:ln>
            <a:noFill/>
          </a:ln>
        </p:spPr>
        <p:txBody>
          <a:bodyPr anchorCtr="0" anchor="t" bIns="91425" lIns="91425" spcFirstLastPara="1" rIns="91425" wrap="square" tIns="91425">
            <a:normAutofit/>
          </a:bodyPr>
          <a:lstStyle>
            <a:lvl1pPr indent="-304800" lvl="0" marL="4572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304800" lvl="1" marL="9144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2pPr>
            <a:lvl3pPr indent="-304800" lvl="2" marL="13716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indent="-304800" lvl="3" marL="18288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indent="-304800" lvl="4" marL="22860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indent="-304800" lvl="5" marL="27432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indent="-304800" lvl="6" marL="32004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indent="-304800" lvl="7" marL="36576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indent="-304800" lvl="8" marL="4114800" rtl="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github.com/pytorch/examples/tree/main/mnist" TargetMode="External"/><Relationship Id="rId4" Type="http://schemas.openxmlformats.org/officeDocument/2006/relationships/hyperlink" Target="https://github.com/Rose-STL-Lab/nautilus_tutorial/blob/main/mnist/tutorial_vol.yaml" TargetMode="External"/><Relationship Id="rId5" Type="http://schemas.openxmlformats.org/officeDocument/2006/relationships/image" Target="../media/image12.png"/><Relationship Id="rId6" Type="http://schemas.openxmlformats.org/officeDocument/2006/relationships/image" Target="../media/image35.png"/><Relationship Id="rId7" Type="http://schemas.openxmlformats.org/officeDocument/2006/relationships/image" Target="../media/image23.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hub.docker.com/" TargetMode="External"/><Relationship Id="rId4" Type="http://schemas.openxmlformats.org/officeDocument/2006/relationships/image" Target="../media/image19.png"/><Relationship Id="rId5" Type="http://schemas.openxmlformats.org/officeDocument/2006/relationships/image" Target="../media/image49.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hyperlink" Target="https://github.com/Rose-STL-Lab/nautilus_tutorial/blob/main/mnist/tutorial-pod.yaml" TargetMode="External"/><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38.png"/><Relationship Id="rId5" Type="http://schemas.openxmlformats.org/officeDocument/2006/relationships/image" Target="../media/image24.png"/><Relationship Id="rId6"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1.png"/><Relationship Id="rId5" Type="http://schemas.openxmlformats.org/officeDocument/2006/relationships/image" Target="../media/image32.png"/><Relationship Id="rId6" Type="http://schemas.openxmlformats.org/officeDocument/2006/relationships/hyperlink" Target="https://github.com/Rose-STL-Lab/nautilus_tutorial/blob/main/mnist/tutorial-job.yaml" TargetMode="External"/><Relationship Id="rId7"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grafana.nrp-nautilus.io/" TargetMode="External"/><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0.png"/><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ucsd-prp.gitlab.io/" TargetMode="External"/><Relationship Id="rId4" Type="http://schemas.openxmlformats.org/officeDocument/2006/relationships/hyperlink" Target="https://ucsd-prp.gitlab.io/userdocs/start/contact/" TargetMode="External"/><Relationship Id="rId5" Type="http://schemas.openxmlformats.org/officeDocument/2006/relationships/image" Target="../media/image28.png"/><Relationship Id="rId6"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github.com/Rose-STL-Lab/nautilus_tutorial/tree/main/mnist" TargetMode="Externa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docs.docker.com/get-started/overview/" TargetMode="External"/><Relationship Id="rId4" Type="http://schemas.openxmlformats.org/officeDocument/2006/relationships/hyperlink" Target="https://www.redhat.com/en/topics/containers/whats-a-linux-container" TargetMode="External"/><Relationship Id="rId11" Type="http://schemas.openxmlformats.org/officeDocument/2006/relationships/image" Target="../media/image5.png"/><Relationship Id="rId10" Type="http://schemas.openxmlformats.org/officeDocument/2006/relationships/image" Target="../media/image37.png"/><Relationship Id="rId9" Type="http://schemas.openxmlformats.org/officeDocument/2006/relationships/image" Target="../media/image33.png"/><Relationship Id="rId5" Type="http://schemas.openxmlformats.org/officeDocument/2006/relationships/hyperlink" Target="https://docs.docker.com/desktop/install/linux-install/" TargetMode="External"/><Relationship Id="rId6" Type="http://schemas.openxmlformats.org/officeDocument/2006/relationships/hyperlink" Target="https://docs.docker.com/engine/install/ubuntu/" TargetMode="External"/><Relationship Id="rId7" Type="http://schemas.openxmlformats.org/officeDocument/2006/relationships/hyperlink" Target="https://gitlab.nrp-nautilus.io/daizhirui/docker-images/-/blob/main/base/Dockerfile" TargetMode="External"/><Relationship Id="rId8" Type="http://schemas.openxmlformats.org/officeDocument/2006/relationships/hyperlink" Target="https://ucsd-prp.gitlab.io/userdocs/tutorial/docker/#building-ima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5.png"/><Relationship Id="rId4" Type="http://schemas.openxmlformats.org/officeDocument/2006/relationships/hyperlink" Target="https://gitlab.nrp-nautilus.io/" TargetMode="External"/><Relationship Id="rId5" Type="http://schemas.openxmlformats.org/officeDocument/2006/relationships/hyperlink" Target="https://about.gitlab.com/" TargetMode="External"/><Relationship Id="rId6" Type="http://schemas.openxmlformats.org/officeDocument/2006/relationships/hyperlink" Target="https://ucsd-prp.gitlab.io/userdocs/development/gitlab/" TargetMode="External"/><Relationship Id="rId7" Type="http://schemas.openxmlformats.org/officeDocument/2006/relationships/hyperlink" Target="https://ucsd-prp.gitlab.io/userdocs/development/private-repos/" TargetMode="External"/><Relationship Id="rId8" Type="http://schemas.openxmlformats.org/officeDocument/2006/relationships/hyperlink" Target="https://ucsd-prp.gitlab.io/userdocs/running/jobs/#private-rep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ucsd-prp.gitlab.io/userdocs/start/policie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portal.nrp-nautilus.io" TargetMode="External"/><Relationship Id="rId4" Type="http://schemas.openxmlformats.org/officeDocument/2006/relationships/hyperlink" Target="https://portal.nrp-nautilus.io" TargetMode="External"/><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kubernetes.io/docs/tasks/tools/install-kubectl/" TargetMode="External"/><Relationship Id="rId4" Type="http://schemas.openxmlformats.org/officeDocument/2006/relationships/hyperlink" Target="https://github.com/vmware-tanzu/octant" TargetMode="External"/><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7"/>
          <p:cNvSpPr txBox="1"/>
          <p:nvPr>
            <p:ph type="ctrTitle"/>
          </p:nvPr>
        </p:nvSpPr>
        <p:spPr>
          <a:xfrm>
            <a:off x="311700" y="2031075"/>
            <a:ext cx="8520600" cy="826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Introduction to Nautilus</a:t>
            </a:r>
            <a:endParaRPr/>
          </a:p>
        </p:txBody>
      </p:sp>
      <p:sp>
        <p:nvSpPr>
          <p:cNvPr id="48" name="Google Shape;48;p7"/>
          <p:cNvSpPr txBox="1"/>
          <p:nvPr>
            <p:ph idx="1" type="subTitle"/>
          </p:nvPr>
        </p:nvSpPr>
        <p:spPr>
          <a:xfrm>
            <a:off x="348150" y="2781375"/>
            <a:ext cx="8447700" cy="792600"/>
          </a:xfrm>
          <a:prstGeom prst="rect">
            <a:avLst/>
          </a:prstGeom>
          <a:effectLst>
            <a:outerShdw rotWithShape="0" algn="bl" dir="5400000" dist="19050">
              <a:srgbClr val="000000"/>
            </a:outerShdw>
          </a:effectLst>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Leveraging GPU cluster for fast, standardized multi-GPU machine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a:t>Zhirui Dai &amp; Zihao Zhou | University of California, San Diego</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a:t>
            </a:r>
            <a:r>
              <a:rPr lang="en"/>
              <a:t>repare Your Environment</a:t>
            </a:r>
            <a:endParaRPr/>
          </a:p>
        </p:txBody>
      </p:sp>
      <p:sp>
        <p:nvSpPr>
          <p:cNvPr id="142" name="Google Shape;142;p16"/>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Claim your own/shared persistent storage</a:t>
            </a:r>
            <a:endParaRPr/>
          </a:p>
        </p:txBody>
      </p:sp>
      <p:sp>
        <p:nvSpPr>
          <p:cNvPr id="143" name="Google Shape;143;p16"/>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144" name="Google Shape;144;p16"/>
          <p:cNvSpPr txBox="1"/>
          <p:nvPr>
            <p:ph idx="4" type="body"/>
          </p:nvPr>
        </p:nvSpPr>
        <p:spPr>
          <a:xfrm>
            <a:off x="414900" y="1527050"/>
            <a:ext cx="4989600" cy="34785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AutoNum type="arabicPeriod"/>
            </a:pPr>
            <a:r>
              <a:rPr lang="en"/>
              <a:t>We will use the PyTorch official MNIST example at </a:t>
            </a:r>
            <a:br>
              <a:rPr lang="en"/>
            </a:br>
            <a:r>
              <a:rPr lang="en" sz="1000" u="sng">
                <a:solidFill>
                  <a:schemeClr val="hlink"/>
                </a:solidFill>
                <a:hlinkClick r:id="rId3"/>
              </a:rPr>
              <a:t>https://github.com/pytorch/examples/tree/main/mnist</a:t>
            </a:r>
            <a:r>
              <a:rPr lang="en" sz="1000"/>
              <a:t>.</a:t>
            </a:r>
            <a:br>
              <a:rPr lang="en"/>
            </a:br>
            <a:endParaRPr/>
          </a:p>
          <a:p>
            <a:pPr indent="-304800" lvl="0" marL="457200" rtl="0" algn="l">
              <a:spcBef>
                <a:spcPts val="0"/>
              </a:spcBef>
              <a:spcAft>
                <a:spcPts val="0"/>
              </a:spcAft>
              <a:buSzPts val="1200"/>
              <a:buAutoNum type="arabicPeriod"/>
            </a:pPr>
            <a:r>
              <a:rPr lang="en"/>
              <a:t>Everything in the pod will be gone </a:t>
            </a:r>
            <a:r>
              <a:rPr b="1" lang="en"/>
              <a:t>unless </a:t>
            </a:r>
            <a:r>
              <a:rPr lang="en"/>
              <a:t>stored in a mounted persistent storage. After training, all results (log, models, figures) should be moved to the storage. </a:t>
            </a:r>
            <a:br>
              <a:rPr lang="en"/>
            </a:br>
            <a:br>
              <a:rPr lang="en"/>
            </a:br>
            <a:r>
              <a:rPr lang="en"/>
              <a:t>An alternative lazy way is to directly download your files into the persistent storage. </a:t>
            </a:r>
            <a:br>
              <a:rPr lang="en"/>
            </a:br>
            <a:endParaRPr/>
          </a:p>
          <a:p>
            <a:pPr indent="-304800" lvl="0" marL="457200" rtl="0" algn="l">
              <a:spcBef>
                <a:spcPts val="0"/>
              </a:spcBef>
              <a:spcAft>
                <a:spcPts val="0"/>
              </a:spcAft>
              <a:buSzPts val="1200"/>
              <a:buAutoNum type="arabicPeriod"/>
            </a:pPr>
            <a:r>
              <a:rPr lang="en"/>
              <a:t>We provide an example YAML file for request a 1GB of persistent storage. Change the (4th line) name of the storage to avoid name conflict. The file is self-explanatory. </a:t>
            </a:r>
            <a:r>
              <a:rPr lang="en" sz="1000" u="sng">
                <a:solidFill>
                  <a:schemeClr val="hlink"/>
                </a:solidFill>
                <a:hlinkClick r:id="rId4"/>
              </a:rPr>
              <a:t>https://github.com/Rose-STL-Lab/nautilus_tutorial/blob/main/mnist/tutorial_vol.yaml</a:t>
            </a:r>
            <a:r>
              <a:rPr lang="en" sz="1000"/>
              <a:t> </a:t>
            </a:r>
            <a:endParaRPr sz="1000"/>
          </a:p>
        </p:txBody>
      </p:sp>
      <p:pic>
        <p:nvPicPr>
          <p:cNvPr id="145" name="Google Shape;145;p16"/>
          <p:cNvPicPr preferRelativeResize="0"/>
          <p:nvPr/>
        </p:nvPicPr>
        <p:blipFill>
          <a:blip r:embed="rId5">
            <a:alphaModFix/>
          </a:blip>
          <a:stretch>
            <a:fillRect/>
          </a:stretch>
        </p:blipFill>
        <p:spPr>
          <a:xfrm>
            <a:off x="5127750" y="1527050"/>
            <a:ext cx="687250" cy="687250"/>
          </a:xfrm>
          <a:prstGeom prst="rect">
            <a:avLst/>
          </a:prstGeom>
          <a:noFill/>
          <a:ln>
            <a:noFill/>
          </a:ln>
        </p:spPr>
      </p:pic>
      <p:pic>
        <p:nvPicPr>
          <p:cNvPr id="146" name="Google Shape;146;p16"/>
          <p:cNvPicPr preferRelativeResize="0"/>
          <p:nvPr/>
        </p:nvPicPr>
        <p:blipFill>
          <a:blip r:embed="rId6">
            <a:alphaModFix/>
          </a:blip>
          <a:stretch>
            <a:fillRect/>
          </a:stretch>
        </p:blipFill>
        <p:spPr>
          <a:xfrm>
            <a:off x="5336725" y="4183950"/>
            <a:ext cx="726800" cy="726800"/>
          </a:xfrm>
          <a:prstGeom prst="rect">
            <a:avLst/>
          </a:prstGeom>
          <a:noFill/>
          <a:ln>
            <a:noFill/>
          </a:ln>
        </p:spPr>
      </p:pic>
      <p:sp>
        <p:nvSpPr>
          <p:cNvPr id="147" name="Google Shape;147;p16"/>
          <p:cNvSpPr txBox="1"/>
          <p:nvPr>
            <p:ph idx="4" type="body"/>
          </p:nvPr>
        </p:nvSpPr>
        <p:spPr>
          <a:xfrm>
            <a:off x="6258300" y="1378875"/>
            <a:ext cx="2643300" cy="312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If you are a CLI user, run </a:t>
            </a:r>
            <a:r>
              <a:rPr lang="en">
                <a:latin typeface="Courier New"/>
                <a:ea typeface="Courier New"/>
                <a:cs typeface="Courier New"/>
                <a:sym typeface="Courier New"/>
              </a:rPr>
              <a:t>kubectl </a:t>
            </a:r>
            <a:r>
              <a:rPr lang="en">
                <a:latin typeface="Courier New"/>
                <a:ea typeface="Courier New"/>
                <a:cs typeface="Courier New"/>
                <a:sym typeface="Courier New"/>
              </a:rPr>
              <a:t>apply</a:t>
            </a:r>
            <a:r>
              <a:rPr lang="en">
                <a:latin typeface="Courier New"/>
                <a:ea typeface="Courier New"/>
                <a:cs typeface="Courier New"/>
                <a:sym typeface="Courier New"/>
              </a:rPr>
              <a:t> -f tutorial_vol.yaml </a:t>
            </a:r>
            <a:r>
              <a:rPr lang="en"/>
              <a:t>to create the volume.</a:t>
            </a:r>
            <a:endParaRPr/>
          </a:p>
          <a:p>
            <a:pPr indent="0" lvl="0" marL="0" rtl="0" algn="l">
              <a:spcBef>
                <a:spcPts val="1200"/>
              </a:spcBef>
              <a:spcAft>
                <a:spcPts val="0"/>
              </a:spcAft>
              <a:buNone/>
            </a:pPr>
            <a:r>
              <a:rPr lang="en"/>
              <a:t>If you are an Octant user, click           </a:t>
            </a:r>
            <a:br>
              <a:rPr lang="en"/>
            </a:br>
            <a:r>
              <a:rPr lang="en"/>
              <a:t>                       and then copy paste the file content to create the volume. </a:t>
            </a:r>
            <a:endParaRPr/>
          </a:p>
          <a:p>
            <a:pPr indent="0" lvl="0" marL="0" rtl="0" algn="l">
              <a:spcBef>
                <a:spcPts val="1200"/>
              </a:spcBef>
              <a:spcAft>
                <a:spcPts val="1200"/>
              </a:spcAft>
              <a:buNone/>
            </a:pPr>
            <a:r>
              <a:rPr lang="en"/>
              <a:t>                    </a:t>
            </a:r>
            <a:endParaRPr/>
          </a:p>
        </p:txBody>
      </p:sp>
      <p:pic>
        <p:nvPicPr>
          <p:cNvPr id="148" name="Google Shape;148;p16"/>
          <p:cNvPicPr preferRelativeResize="0"/>
          <p:nvPr/>
        </p:nvPicPr>
        <p:blipFill rotWithShape="1">
          <a:blip r:embed="rId7">
            <a:alphaModFix/>
          </a:blip>
          <a:srcRect b="47361" l="22281" r="0" t="11317"/>
          <a:stretch/>
        </p:blipFill>
        <p:spPr>
          <a:xfrm>
            <a:off x="6398000" y="2674050"/>
            <a:ext cx="879950" cy="197600"/>
          </a:xfrm>
          <a:prstGeom prst="rect">
            <a:avLst/>
          </a:prstGeom>
          <a:noFill/>
          <a:ln>
            <a:noFill/>
          </a:ln>
        </p:spPr>
      </p:pic>
      <p:pic>
        <p:nvPicPr>
          <p:cNvPr id="149" name="Google Shape;149;p16"/>
          <p:cNvPicPr preferRelativeResize="0"/>
          <p:nvPr/>
        </p:nvPicPr>
        <p:blipFill>
          <a:blip r:embed="rId8">
            <a:alphaModFix/>
          </a:blip>
          <a:stretch>
            <a:fillRect/>
          </a:stretch>
        </p:blipFill>
        <p:spPr>
          <a:xfrm>
            <a:off x="6325726" y="3330250"/>
            <a:ext cx="2324375" cy="181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Prepare Your Environment</a:t>
            </a:r>
            <a:endParaRPr/>
          </a:p>
        </p:txBody>
      </p:sp>
      <p:sp>
        <p:nvSpPr>
          <p:cNvPr id="155" name="Google Shape;155;p17"/>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Find a good Docker image for your project</a:t>
            </a:r>
            <a:endParaRPr/>
          </a:p>
        </p:txBody>
      </p:sp>
      <p:sp>
        <p:nvSpPr>
          <p:cNvPr id="156" name="Google Shape;156;p17"/>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157" name="Google Shape;157;p17"/>
          <p:cNvSpPr txBox="1"/>
          <p:nvPr>
            <p:ph idx="4" type="body"/>
          </p:nvPr>
        </p:nvSpPr>
        <p:spPr>
          <a:xfrm>
            <a:off x="414900" y="1343550"/>
            <a:ext cx="4989600" cy="38001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AutoNum type="arabicPeriod"/>
            </a:pPr>
            <a:r>
              <a:rPr lang="en"/>
              <a:t>Docker image is a </a:t>
            </a:r>
            <a:r>
              <a:rPr b="1" lang="en"/>
              <a:t>template</a:t>
            </a:r>
            <a:r>
              <a:rPr lang="en"/>
              <a:t> that defines how to install packages of software needed for the ML task.</a:t>
            </a:r>
            <a:br>
              <a:rPr lang="en"/>
            </a:br>
            <a:endParaRPr/>
          </a:p>
          <a:p>
            <a:pPr indent="-304800" lvl="0" marL="457200" rtl="0" algn="l">
              <a:spcBef>
                <a:spcPts val="0"/>
              </a:spcBef>
              <a:spcAft>
                <a:spcPts val="0"/>
              </a:spcAft>
              <a:buSzPts val="1200"/>
              <a:buAutoNum type="arabicPeriod"/>
            </a:pPr>
            <a:r>
              <a:rPr lang="en"/>
              <a:t>Looking</a:t>
            </a:r>
            <a:r>
              <a:rPr lang="en"/>
              <a:t> at </a:t>
            </a:r>
            <a:r>
              <a:rPr lang="en">
                <a:latin typeface="Courier New"/>
                <a:ea typeface="Courier New"/>
                <a:cs typeface="Courier New"/>
                <a:sym typeface="Courier New"/>
              </a:rPr>
              <a:t>requirement.txt</a:t>
            </a:r>
            <a:r>
              <a:rPr lang="en"/>
              <a:t>, we just need two dependencies: </a:t>
            </a:r>
            <a:r>
              <a:rPr lang="en"/>
              <a:t> </a:t>
            </a:r>
            <a:r>
              <a:rPr lang="en">
                <a:latin typeface="Courier New"/>
                <a:ea typeface="Courier New"/>
                <a:cs typeface="Courier New"/>
                <a:sym typeface="Courier New"/>
              </a:rPr>
              <a:t>torch</a:t>
            </a:r>
            <a:r>
              <a:rPr lang="en"/>
              <a:t> and </a:t>
            </a:r>
            <a:r>
              <a:rPr lang="en">
                <a:latin typeface="Courier New"/>
                <a:ea typeface="Courier New"/>
                <a:cs typeface="Courier New"/>
                <a:sym typeface="Courier New"/>
              </a:rPr>
              <a:t>torchvision</a:t>
            </a:r>
            <a:r>
              <a:rPr lang="en"/>
              <a:t>.</a:t>
            </a:r>
            <a:br>
              <a:rPr lang="en"/>
            </a:br>
            <a:endParaRPr/>
          </a:p>
          <a:p>
            <a:pPr indent="-304800" lvl="0" marL="457200" rtl="0" algn="l">
              <a:spcBef>
                <a:spcPts val="0"/>
              </a:spcBef>
              <a:spcAft>
                <a:spcPts val="0"/>
              </a:spcAft>
              <a:buSzPts val="1200"/>
              <a:buAutoNum type="arabicPeriod"/>
            </a:pPr>
            <a:r>
              <a:rPr lang="en"/>
              <a:t>Dockerhub (</a:t>
            </a:r>
            <a:r>
              <a:rPr lang="en" u="sng">
                <a:solidFill>
                  <a:schemeClr val="hlink"/>
                </a:solidFill>
                <a:hlinkClick r:id="rId3"/>
              </a:rPr>
              <a:t>hub.docker.com</a:t>
            </a:r>
            <a:r>
              <a:rPr lang="en"/>
              <a:t>) provides many publicly available images. Searching PyTorch, we can see that a popular image </a:t>
            </a:r>
            <a:r>
              <a:rPr b="1" lang="en"/>
              <a:t>bitnami/pytorch</a:t>
            </a:r>
            <a:r>
              <a:rPr lang="en"/>
              <a:t> included the required  </a:t>
            </a:r>
            <a:r>
              <a:rPr lang="en">
                <a:latin typeface="Courier New"/>
                <a:ea typeface="Courier New"/>
                <a:cs typeface="Courier New"/>
                <a:sym typeface="Courier New"/>
              </a:rPr>
              <a:t>torch</a:t>
            </a:r>
            <a:r>
              <a:rPr lang="en"/>
              <a:t> and </a:t>
            </a:r>
            <a:r>
              <a:rPr lang="en">
                <a:latin typeface="Courier New"/>
                <a:ea typeface="Courier New"/>
                <a:cs typeface="Courier New"/>
                <a:sym typeface="Courier New"/>
              </a:rPr>
              <a:t>torchvision</a:t>
            </a:r>
            <a:r>
              <a:rPr lang="en"/>
              <a:t>. Here for simplicity (as this image does not contain </a:t>
            </a:r>
            <a:r>
              <a:rPr lang="en">
                <a:latin typeface="Courier New"/>
                <a:ea typeface="Courier New"/>
                <a:cs typeface="Courier New"/>
                <a:sym typeface="Courier New"/>
              </a:rPr>
              <a:t>wget</a:t>
            </a:r>
            <a:r>
              <a:rPr lang="en"/>
              <a:t>), we prepare another tutorial image for you.</a:t>
            </a:r>
            <a:br>
              <a:rPr lang="en"/>
            </a:br>
            <a:endParaRPr/>
          </a:p>
          <a:p>
            <a:pPr indent="-304800" lvl="0" marL="457200" rtl="0" algn="l">
              <a:spcBef>
                <a:spcPts val="0"/>
              </a:spcBef>
              <a:spcAft>
                <a:spcPts val="0"/>
              </a:spcAft>
              <a:buSzPts val="1200"/>
              <a:buAutoNum type="arabicPeriod"/>
            </a:pPr>
            <a:r>
              <a:rPr lang="en"/>
              <a:t>Sometimes an image does not have all dependencies you needed. In this case, you can install the dependency manually in the pod, or create your own image. (skipped)</a:t>
            </a:r>
            <a:endParaRPr/>
          </a:p>
        </p:txBody>
      </p:sp>
      <p:pic>
        <p:nvPicPr>
          <p:cNvPr id="158" name="Google Shape;158;p17"/>
          <p:cNvPicPr preferRelativeResize="0"/>
          <p:nvPr/>
        </p:nvPicPr>
        <p:blipFill>
          <a:blip r:embed="rId4">
            <a:alphaModFix/>
          </a:blip>
          <a:stretch>
            <a:fillRect/>
          </a:stretch>
        </p:blipFill>
        <p:spPr>
          <a:xfrm>
            <a:off x="6174825" y="1428800"/>
            <a:ext cx="2073101" cy="883750"/>
          </a:xfrm>
          <a:prstGeom prst="rect">
            <a:avLst/>
          </a:prstGeom>
          <a:noFill/>
          <a:ln>
            <a:noFill/>
          </a:ln>
        </p:spPr>
      </p:pic>
      <p:pic>
        <p:nvPicPr>
          <p:cNvPr id="159" name="Google Shape;159;p17"/>
          <p:cNvPicPr preferRelativeResize="0"/>
          <p:nvPr/>
        </p:nvPicPr>
        <p:blipFill>
          <a:blip r:embed="rId5">
            <a:alphaModFix/>
          </a:blip>
          <a:stretch>
            <a:fillRect/>
          </a:stretch>
        </p:blipFill>
        <p:spPr>
          <a:xfrm>
            <a:off x="5361150" y="2342750"/>
            <a:ext cx="3434700" cy="2278926"/>
          </a:xfrm>
          <a:prstGeom prst="rect">
            <a:avLst/>
          </a:prstGeom>
          <a:noFill/>
          <a:ln>
            <a:noFill/>
          </a:ln>
        </p:spPr>
      </p:pic>
      <p:pic>
        <p:nvPicPr>
          <p:cNvPr id="160" name="Google Shape;160;p17"/>
          <p:cNvPicPr preferRelativeResize="0"/>
          <p:nvPr/>
        </p:nvPicPr>
        <p:blipFill>
          <a:blip r:embed="rId6">
            <a:alphaModFix/>
          </a:blip>
          <a:stretch>
            <a:fillRect/>
          </a:stretch>
        </p:blipFill>
        <p:spPr>
          <a:xfrm>
            <a:off x="7385750" y="3002150"/>
            <a:ext cx="1574800" cy="113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Validate Training Commands</a:t>
            </a:r>
            <a:endParaRPr/>
          </a:p>
        </p:txBody>
      </p:sp>
      <p:sp>
        <p:nvSpPr>
          <p:cNvPr id="166" name="Google Shape;166;p18"/>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Try training commands using a pod</a:t>
            </a:r>
            <a:endParaRPr/>
          </a:p>
        </p:txBody>
      </p:sp>
      <p:sp>
        <p:nvSpPr>
          <p:cNvPr id="167" name="Google Shape;167;p18"/>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168" name="Google Shape;168;p18"/>
          <p:cNvSpPr txBox="1"/>
          <p:nvPr>
            <p:ph idx="4" type="body"/>
          </p:nvPr>
        </p:nvSpPr>
        <p:spPr>
          <a:xfrm>
            <a:off x="348150" y="1319400"/>
            <a:ext cx="4397100" cy="3795900"/>
          </a:xfrm>
          <a:prstGeom prst="rect">
            <a:avLst/>
          </a:prstGeom>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SzPts val="1200"/>
              <a:buAutoNum type="arabicPeriod"/>
            </a:pPr>
            <a:r>
              <a:rPr lang="en"/>
              <a:t>We know the commands to train MNIST and move the saved model to the persistent storage (assume it is mounted at </a:t>
            </a:r>
            <a:r>
              <a:rPr lang="en">
                <a:latin typeface="Courier New"/>
                <a:ea typeface="Courier New"/>
                <a:cs typeface="Courier New"/>
                <a:sym typeface="Courier New"/>
              </a:rPr>
              <a:t>/tutorial</a:t>
            </a:r>
            <a:r>
              <a:rPr lang="en"/>
              <a:t>) are probably </a:t>
            </a:r>
            <a:br>
              <a:rPr lang="en">
                <a:latin typeface="Courier New"/>
                <a:ea typeface="Courier New"/>
                <a:cs typeface="Courier New"/>
                <a:sym typeface="Courier New"/>
              </a:rPr>
            </a:br>
            <a:r>
              <a:rPr lang="en">
                <a:latin typeface="Courier New"/>
                <a:ea typeface="Courier New"/>
                <a:cs typeface="Courier New"/>
                <a:sym typeface="Courier New"/>
              </a:rPr>
              <a:t>wget </a:t>
            </a:r>
            <a:r>
              <a:rPr lang="en">
                <a:latin typeface="Courier New"/>
                <a:ea typeface="Courier New"/>
                <a:cs typeface="Courier New"/>
                <a:sym typeface="Courier New"/>
              </a:rPr>
              <a:t>https://</a:t>
            </a:r>
            <a:r>
              <a:rPr lang="en">
                <a:latin typeface="Courier New"/>
                <a:ea typeface="Courier New"/>
                <a:cs typeface="Courier New"/>
                <a:sym typeface="Courier New"/>
              </a:rPr>
              <a:t>.../</a:t>
            </a:r>
            <a:r>
              <a:rPr lang="en">
                <a:latin typeface="Courier New"/>
                <a:ea typeface="Courier New"/>
                <a:cs typeface="Courier New"/>
                <a:sym typeface="Courier New"/>
              </a:rPr>
              <a:t>main.py;</a:t>
            </a:r>
            <a:br>
              <a:rPr lang="en"/>
            </a:br>
            <a:r>
              <a:rPr lang="en">
                <a:latin typeface="Courier New"/>
                <a:ea typeface="Courier New"/>
                <a:cs typeface="Courier New"/>
                <a:sym typeface="Courier New"/>
              </a:rPr>
              <a:t>python main.py --save-model;</a:t>
            </a:r>
            <a:br>
              <a:rPr lang="en">
                <a:latin typeface="Courier New"/>
                <a:ea typeface="Courier New"/>
                <a:cs typeface="Courier New"/>
                <a:sym typeface="Courier New"/>
              </a:rPr>
            </a:br>
            <a:r>
              <a:rPr lang="en">
                <a:latin typeface="Courier New"/>
                <a:ea typeface="Courier New"/>
                <a:cs typeface="Courier New"/>
                <a:sym typeface="Courier New"/>
              </a:rPr>
              <a:t>mv mnist_cnn.pt </a:t>
            </a:r>
            <a:r>
              <a:rPr lang="en">
                <a:latin typeface="Courier New"/>
                <a:ea typeface="Courier New"/>
                <a:cs typeface="Courier New"/>
                <a:sym typeface="Courier New"/>
              </a:rPr>
              <a:t>/tutorial  </a:t>
            </a:r>
            <a:r>
              <a:rPr lang="en"/>
              <a:t> </a:t>
            </a:r>
            <a:br>
              <a:rPr lang="en"/>
            </a:br>
            <a:r>
              <a:rPr lang="en"/>
              <a:t>But we are not 100% confident.</a:t>
            </a:r>
            <a:br>
              <a:rPr lang="en">
                <a:latin typeface="Courier New"/>
                <a:ea typeface="Courier New"/>
                <a:cs typeface="Courier New"/>
                <a:sym typeface="Courier New"/>
              </a:rPr>
            </a:br>
            <a:endParaRPr>
              <a:latin typeface="Courier New"/>
              <a:ea typeface="Courier New"/>
              <a:cs typeface="Courier New"/>
              <a:sym typeface="Courier New"/>
            </a:endParaRPr>
          </a:p>
          <a:p>
            <a:pPr indent="-304800" lvl="0" marL="457200" rtl="0" algn="l">
              <a:lnSpc>
                <a:spcPct val="115000"/>
              </a:lnSpc>
              <a:spcBef>
                <a:spcPts val="0"/>
              </a:spcBef>
              <a:spcAft>
                <a:spcPts val="0"/>
              </a:spcAft>
              <a:buSzPts val="1200"/>
              <a:buAutoNum type="arabicPeriod"/>
            </a:pPr>
            <a:r>
              <a:rPr lang="en"/>
              <a:t>Recall that a job executes a list of command and terminates. If you run a 20+ hours training and fail to save a model, you waste </a:t>
            </a:r>
            <a:r>
              <a:rPr lang="en"/>
              <a:t>not only your </a:t>
            </a:r>
            <a:r>
              <a:rPr lang="en"/>
              <a:t>time but also the shared resource.</a:t>
            </a:r>
            <a:br>
              <a:rPr lang="en"/>
            </a:br>
            <a:endParaRPr/>
          </a:p>
          <a:p>
            <a:pPr indent="-304800" lvl="0" marL="457200" rtl="0" algn="l">
              <a:lnSpc>
                <a:spcPct val="115000"/>
              </a:lnSpc>
              <a:spcBef>
                <a:spcPts val="0"/>
              </a:spcBef>
              <a:spcAft>
                <a:spcPts val="0"/>
              </a:spcAft>
              <a:buSzPts val="1200"/>
              <a:buAutoNum type="arabicPeriod"/>
            </a:pPr>
            <a:r>
              <a:rPr lang="en"/>
              <a:t>A good practice is use an </a:t>
            </a:r>
            <a:r>
              <a:rPr lang="en"/>
              <a:t>interactive pod to validate the commands. We provide an example YAML file for request an interactive pod. </a:t>
            </a:r>
            <a:endParaRPr/>
          </a:p>
        </p:txBody>
      </p:sp>
      <p:grpSp>
        <p:nvGrpSpPr>
          <p:cNvPr id="169" name="Google Shape;169;p18"/>
          <p:cNvGrpSpPr/>
          <p:nvPr/>
        </p:nvGrpSpPr>
        <p:grpSpPr>
          <a:xfrm>
            <a:off x="4853825" y="2162025"/>
            <a:ext cx="4128050" cy="2636575"/>
            <a:chOff x="740425" y="1671700"/>
            <a:chExt cx="4128050" cy="2636575"/>
          </a:xfrm>
        </p:grpSpPr>
        <p:pic>
          <p:nvPicPr>
            <p:cNvPr id="170" name="Google Shape;170;p18"/>
            <p:cNvPicPr preferRelativeResize="0"/>
            <p:nvPr/>
          </p:nvPicPr>
          <p:blipFill>
            <a:blip r:embed="rId3">
              <a:alphaModFix/>
            </a:blip>
            <a:stretch>
              <a:fillRect/>
            </a:stretch>
          </p:blipFill>
          <p:spPr>
            <a:xfrm>
              <a:off x="740425" y="1671700"/>
              <a:ext cx="4012200" cy="2590800"/>
            </a:xfrm>
            <a:prstGeom prst="roundRect">
              <a:avLst>
                <a:gd fmla="val 3991" name="adj"/>
              </a:avLst>
            </a:prstGeom>
            <a:noFill/>
            <a:ln>
              <a:noFill/>
            </a:ln>
            <a:effectLst>
              <a:outerShdw blurRad="57150" rotWithShape="0" algn="bl" dir="5400000" dist="19050">
                <a:srgbClr val="000000">
                  <a:alpha val="50000"/>
                </a:srgbClr>
              </a:outerShdw>
            </a:effectLst>
          </p:spPr>
        </p:pic>
        <p:sp>
          <p:nvSpPr>
            <p:cNvPr id="171" name="Google Shape;171;p18"/>
            <p:cNvSpPr/>
            <p:nvPr/>
          </p:nvSpPr>
          <p:spPr>
            <a:xfrm>
              <a:off x="1481675" y="2921000"/>
              <a:ext cx="804300" cy="211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1824575" y="4096475"/>
              <a:ext cx="804300" cy="211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1481675" y="3846700"/>
              <a:ext cx="804300" cy="211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txBox="1"/>
            <p:nvPr/>
          </p:nvSpPr>
          <p:spPr>
            <a:xfrm>
              <a:off x="2532925" y="3287900"/>
              <a:ext cx="121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Change to your volume name</a:t>
              </a:r>
              <a:endParaRPr sz="900">
                <a:latin typeface="Inter"/>
                <a:ea typeface="Inter"/>
                <a:cs typeface="Inter"/>
                <a:sym typeface="Inter"/>
              </a:endParaRPr>
            </a:p>
          </p:txBody>
        </p:sp>
        <p:cxnSp>
          <p:nvCxnSpPr>
            <p:cNvPr id="175" name="Google Shape;175;p18"/>
            <p:cNvCxnSpPr>
              <a:stCxn id="171" idx="5"/>
            </p:cNvCxnSpPr>
            <p:nvPr/>
          </p:nvCxnSpPr>
          <p:spPr>
            <a:xfrm>
              <a:off x="2168188" y="3101783"/>
              <a:ext cx="477600" cy="263700"/>
            </a:xfrm>
            <a:prstGeom prst="straightConnector1">
              <a:avLst/>
            </a:prstGeom>
            <a:noFill/>
            <a:ln cap="flat" cmpd="sng" w="9525">
              <a:solidFill>
                <a:schemeClr val="dk2"/>
              </a:solidFill>
              <a:prstDash val="solid"/>
              <a:round/>
              <a:headEnd len="med" w="med" type="none"/>
              <a:tailEnd len="med" w="med" type="triangle"/>
            </a:ln>
          </p:spPr>
        </p:cxnSp>
        <p:cxnSp>
          <p:nvCxnSpPr>
            <p:cNvPr id="176" name="Google Shape;176;p18"/>
            <p:cNvCxnSpPr>
              <a:stCxn id="173" idx="6"/>
            </p:cNvCxnSpPr>
            <p:nvPr/>
          </p:nvCxnSpPr>
          <p:spPr>
            <a:xfrm flipH="1" rot="10800000">
              <a:off x="2285975" y="3676000"/>
              <a:ext cx="324600" cy="27660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18"/>
            <p:cNvCxnSpPr>
              <a:stCxn id="172" idx="6"/>
            </p:cNvCxnSpPr>
            <p:nvPr/>
          </p:nvCxnSpPr>
          <p:spPr>
            <a:xfrm flipH="1" rot="10800000">
              <a:off x="2628875" y="3725375"/>
              <a:ext cx="165000" cy="477000"/>
            </a:xfrm>
            <a:prstGeom prst="straightConnector1">
              <a:avLst/>
            </a:prstGeom>
            <a:noFill/>
            <a:ln cap="flat" cmpd="sng" w="9525">
              <a:solidFill>
                <a:schemeClr val="dk2"/>
              </a:solidFill>
              <a:prstDash val="solid"/>
              <a:round/>
              <a:headEnd len="med" w="med" type="none"/>
              <a:tailEnd len="med" w="med" type="triangle"/>
            </a:ln>
          </p:spPr>
        </p:cxnSp>
        <p:sp>
          <p:nvSpPr>
            <p:cNvPr id="178" name="Google Shape;178;p18"/>
            <p:cNvSpPr txBox="1"/>
            <p:nvPr/>
          </p:nvSpPr>
          <p:spPr>
            <a:xfrm>
              <a:off x="2254925" y="1819325"/>
              <a:ext cx="121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Change to your pod name</a:t>
              </a:r>
              <a:endParaRPr sz="900">
                <a:latin typeface="Inter"/>
                <a:ea typeface="Inter"/>
                <a:cs typeface="Inter"/>
                <a:sym typeface="Inter"/>
              </a:endParaRPr>
            </a:p>
          </p:txBody>
        </p:sp>
        <p:cxnSp>
          <p:nvCxnSpPr>
            <p:cNvPr id="179" name="Google Shape;179;p18"/>
            <p:cNvCxnSpPr>
              <a:endCxn id="178" idx="1"/>
            </p:cNvCxnSpPr>
            <p:nvPr/>
          </p:nvCxnSpPr>
          <p:spPr>
            <a:xfrm flipH="1" rot="10800000">
              <a:off x="1961525" y="2050175"/>
              <a:ext cx="293400" cy="4530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18"/>
            <p:cNvCxnSpPr/>
            <p:nvPr/>
          </p:nvCxnSpPr>
          <p:spPr>
            <a:xfrm flipH="1" rot="10800000">
              <a:off x="3880550" y="2286000"/>
              <a:ext cx="84600" cy="190500"/>
            </a:xfrm>
            <a:prstGeom prst="straightConnector1">
              <a:avLst/>
            </a:prstGeom>
            <a:noFill/>
            <a:ln cap="flat" cmpd="sng" w="9525">
              <a:solidFill>
                <a:schemeClr val="dk2"/>
              </a:solidFill>
              <a:prstDash val="solid"/>
              <a:round/>
              <a:headEnd len="med" w="med" type="none"/>
              <a:tailEnd len="med" w="med" type="triangle"/>
            </a:ln>
          </p:spPr>
        </p:cxnSp>
        <p:sp>
          <p:nvSpPr>
            <p:cNvPr id="181" name="Google Shape;181;p18"/>
            <p:cNvSpPr txBox="1"/>
            <p:nvPr/>
          </p:nvSpPr>
          <p:spPr>
            <a:xfrm>
              <a:off x="3231375" y="1859275"/>
              <a:ext cx="163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Tutorial image containing pytorch, wget and </a:t>
              </a:r>
              <a:r>
                <a:rPr lang="en" sz="900">
                  <a:solidFill>
                    <a:schemeClr val="dk1"/>
                  </a:solidFill>
                  <a:latin typeface="Inter"/>
                  <a:ea typeface="Inter"/>
                  <a:cs typeface="Inter"/>
                  <a:sym typeface="Inter"/>
                </a:rPr>
                <a:t>jupyterlab</a:t>
              </a:r>
              <a:endParaRPr sz="900">
                <a:latin typeface="Inter"/>
                <a:ea typeface="Inter"/>
                <a:cs typeface="Inter"/>
                <a:sym typeface="Inter"/>
              </a:endParaRPr>
            </a:p>
          </p:txBody>
        </p:sp>
        <p:cxnSp>
          <p:nvCxnSpPr>
            <p:cNvPr id="182" name="Google Shape;182;p18"/>
            <p:cNvCxnSpPr/>
            <p:nvPr/>
          </p:nvCxnSpPr>
          <p:spPr>
            <a:xfrm>
              <a:off x="3640675" y="2798300"/>
              <a:ext cx="176400" cy="122700"/>
            </a:xfrm>
            <a:prstGeom prst="straightConnector1">
              <a:avLst/>
            </a:prstGeom>
            <a:noFill/>
            <a:ln cap="flat" cmpd="sng" w="9525">
              <a:solidFill>
                <a:schemeClr val="dk2"/>
              </a:solidFill>
              <a:prstDash val="solid"/>
              <a:round/>
              <a:headEnd len="med" w="med" type="none"/>
              <a:tailEnd len="med" w="med" type="triangle"/>
            </a:ln>
          </p:spPr>
        </p:cxnSp>
        <p:sp>
          <p:nvSpPr>
            <p:cNvPr id="183" name="Google Shape;183;p18"/>
            <p:cNvSpPr txBox="1"/>
            <p:nvPr/>
          </p:nvSpPr>
          <p:spPr>
            <a:xfrm>
              <a:off x="3640675" y="2875550"/>
              <a:ext cx="1061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Run with specified token</a:t>
              </a:r>
              <a:endParaRPr sz="900">
                <a:latin typeface="Inter"/>
                <a:ea typeface="Inter"/>
                <a:cs typeface="Inter"/>
                <a:sym typeface="Inter"/>
              </a:endParaRPr>
            </a:p>
          </p:txBody>
        </p:sp>
      </p:grpSp>
      <p:cxnSp>
        <p:nvCxnSpPr>
          <p:cNvPr id="184" name="Google Shape;184;p18"/>
          <p:cNvCxnSpPr>
            <a:endCxn id="185" idx="1"/>
          </p:cNvCxnSpPr>
          <p:nvPr/>
        </p:nvCxnSpPr>
        <p:spPr>
          <a:xfrm flipH="1" rot="10800000">
            <a:off x="6333125" y="3566525"/>
            <a:ext cx="427500" cy="222900"/>
          </a:xfrm>
          <a:prstGeom prst="straightConnector1">
            <a:avLst/>
          </a:prstGeom>
          <a:noFill/>
          <a:ln cap="flat" cmpd="sng" w="9525">
            <a:solidFill>
              <a:schemeClr val="dk2"/>
            </a:solidFill>
            <a:prstDash val="solid"/>
            <a:round/>
            <a:headEnd len="med" w="med" type="none"/>
            <a:tailEnd len="med" w="med" type="triangle"/>
          </a:ln>
        </p:spPr>
      </p:cxnSp>
      <p:sp>
        <p:nvSpPr>
          <p:cNvPr id="185" name="Google Shape;185;p18"/>
          <p:cNvSpPr txBox="1"/>
          <p:nvPr/>
        </p:nvSpPr>
        <p:spPr>
          <a:xfrm>
            <a:off x="6760625" y="3266375"/>
            <a:ext cx="1042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Request 1 GPU,</a:t>
            </a:r>
            <a:endParaRPr sz="900">
              <a:latin typeface="Inter"/>
              <a:ea typeface="Inter"/>
              <a:cs typeface="Inter"/>
              <a:sym typeface="Inter"/>
            </a:endParaRPr>
          </a:p>
          <a:p>
            <a:pPr indent="0" lvl="0" marL="0" rtl="0" algn="l">
              <a:spcBef>
                <a:spcPts val="0"/>
              </a:spcBef>
              <a:spcAft>
                <a:spcPts val="0"/>
              </a:spcAft>
              <a:buNone/>
            </a:pPr>
            <a:r>
              <a:rPr lang="en" sz="900">
                <a:latin typeface="Inter"/>
                <a:ea typeface="Inter"/>
                <a:cs typeface="Inter"/>
                <a:sym typeface="Inter"/>
              </a:rPr>
              <a:t>4 core CPU, </a:t>
            </a:r>
            <a:endParaRPr sz="900">
              <a:latin typeface="Inter"/>
              <a:ea typeface="Inter"/>
              <a:cs typeface="Inter"/>
              <a:sym typeface="Inter"/>
            </a:endParaRPr>
          </a:p>
          <a:p>
            <a:pPr indent="0" lvl="0" marL="0" rtl="0" algn="l">
              <a:spcBef>
                <a:spcPts val="0"/>
              </a:spcBef>
              <a:spcAft>
                <a:spcPts val="0"/>
              </a:spcAft>
              <a:buNone/>
            </a:pPr>
            <a:r>
              <a:rPr lang="en" sz="900">
                <a:latin typeface="Inter"/>
                <a:ea typeface="Inter"/>
                <a:cs typeface="Inter"/>
                <a:sym typeface="Inter"/>
              </a:rPr>
              <a:t>8G RAM</a:t>
            </a:r>
            <a:endParaRPr sz="900">
              <a:latin typeface="Inter"/>
              <a:ea typeface="Inter"/>
              <a:cs typeface="Inter"/>
              <a:sym typeface="Inter"/>
            </a:endParaRPr>
          </a:p>
        </p:txBody>
      </p:sp>
      <p:sp>
        <p:nvSpPr>
          <p:cNvPr id="186" name="Google Shape;186;p18"/>
          <p:cNvSpPr txBox="1"/>
          <p:nvPr/>
        </p:nvSpPr>
        <p:spPr>
          <a:xfrm>
            <a:off x="4910575" y="1465038"/>
            <a:ext cx="331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hlinkClick r:id="rId4"/>
              </a:rPr>
              <a:t>https://github.com/Rose-STL-Lab/nautilus_tutorial/blob/main/mnist/tutorial-pod.yaml</a:t>
            </a:r>
            <a:r>
              <a:rPr lang="en" sz="1000"/>
              <a:t> </a:t>
            </a:r>
            <a:endParaRPr sz="1000"/>
          </a:p>
        </p:txBody>
      </p:sp>
      <p:pic>
        <p:nvPicPr>
          <p:cNvPr id="187" name="Google Shape;187;p18"/>
          <p:cNvPicPr preferRelativeResize="0"/>
          <p:nvPr/>
        </p:nvPicPr>
        <p:blipFill>
          <a:blip r:embed="rId5">
            <a:alphaModFix/>
          </a:blip>
          <a:stretch>
            <a:fillRect/>
          </a:stretch>
        </p:blipFill>
        <p:spPr>
          <a:xfrm>
            <a:off x="8222875" y="1331838"/>
            <a:ext cx="759000" cy="75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9"/>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Validate Training Commands</a:t>
            </a:r>
            <a:endParaRPr/>
          </a:p>
        </p:txBody>
      </p:sp>
      <p:sp>
        <p:nvSpPr>
          <p:cNvPr id="193" name="Google Shape;193;p19"/>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Try training commands using a pod </a:t>
            </a:r>
            <a:endParaRPr/>
          </a:p>
        </p:txBody>
      </p:sp>
      <p:sp>
        <p:nvSpPr>
          <p:cNvPr id="194" name="Google Shape;194;p19"/>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195" name="Google Shape;195;p19"/>
          <p:cNvSpPr txBox="1"/>
          <p:nvPr>
            <p:ph idx="4" type="body"/>
          </p:nvPr>
        </p:nvSpPr>
        <p:spPr>
          <a:xfrm>
            <a:off x="348150" y="1312175"/>
            <a:ext cx="5352900" cy="38031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AutoNum type="arabicPeriod"/>
            </a:pPr>
            <a:r>
              <a:rPr lang="en"/>
              <a:t>If you are a CLI user, run </a:t>
            </a:r>
            <a:r>
              <a:rPr lang="en">
                <a:latin typeface="Courier New"/>
                <a:ea typeface="Courier New"/>
                <a:cs typeface="Courier New"/>
                <a:sym typeface="Courier New"/>
              </a:rPr>
              <a:t>kubectl apply -f tutorial_pod.yaml </a:t>
            </a:r>
            <a:r>
              <a:rPr lang="en"/>
              <a:t>to create the pod. If you are an Octant user, click                       and then copy paste the file content.</a:t>
            </a:r>
            <a:br>
              <a:rPr lang="en"/>
            </a:br>
            <a:endParaRPr/>
          </a:p>
          <a:p>
            <a:pPr indent="-304800" lvl="0" marL="457200" rtl="0" algn="l">
              <a:spcBef>
                <a:spcPts val="0"/>
              </a:spcBef>
              <a:spcAft>
                <a:spcPts val="0"/>
              </a:spcAft>
              <a:buSzPts val="1200"/>
              <a:buAutoNum type="arabicPeriod"/>
            </a:pPr>
            <a:r>
              <a:rPr lang="en"/>
              <a:t>There are two ways you can debug the commands: </a:t>
            </a:r>
            <a:br>
              <a:rPr lang="en"/>
            </a:br>
            <a:r>
              <a:rPr b="1" lang="en"/>
              <a:t>2.1 Terminal</a:t>
            </a:r>
            <a:br>
              <a:rPr lang="en"/>
            </a:br>
            <a:r>
              <a:rPr lang="en"/>
              <a:t>      If you are a CLI user, run </a:t>
            </a:r>
            <a:r>
              <a:rPr lang="en">
                <a:latin typeface="Courier New"/>
                <a:ea typeface="Courier New"/>
                <a:cs typeface="Courier New"/>
                <a:sym typeface="Courier New"/>
              </a:rPr>
              <a:t>kubectl exec -it [your_pod_name] -–/bin/bash </a:t>
            </a:r>
            <a:r>
              <a:rPr lang="en"/>
              <a:t>to enter the shell;</a:t>
            </a:r>
            <a:endParaRPr/>
          </a:p>
          <a:p>
            <a:pPr indent="0" lvl="0" marL="457200" rtl="0" algn="l">
              <a:spcBef>
                <a:spcPts val="1200"/>
              </a:spcBef>
              <a:spcAft>
                <a:spcPts val="0"/>
              </a:spcAft>
              <a:buNone/>
            </a:pPr>
            <a:r>
              <a:rPr lang="en"/>
              <a:t>      If you are an Octant user, go to Workloads -&gt; Pods -&gt; Terminal and there is a ready-to-use terminal. </a:t>
            </a:r>
            <a:endParaRPr/>
          </a:p>
          <a:p>
            <a:pPr indent="0" lvl="0" marL="457200" rtl="0" algn="l">
              <a:spcBef>
                <a:spcPts val="1200"/>
              </a:spcBef>
              <a:spcAft>
                <a:spcPts val="1200"/>
              </a:spcAft>
              <a:buNone/>
            </a:pPr>
            <a:r>
              <a:rPr b="1" lang="en"/>
              <a:t>2.2 Jupyterlab</a:t>
            </a:r>
            <a:br>
              <a:rPr lang="en"/>
            </a:br>
            <a:r>
              <a:rPr lang="en"/>
              <a:t>You can run </a:t>
            </a:r>
            <a:r>
              <a:rPr lang="en">
                <a:latin typeface="Courier New"/>
                <a:ea typeface="Courier New"/>
                <a:cs typeface="Courier New"/>
                <a:sym typeface="Courier New"/>
              </a:rPr>
              <a:t>kubectl port-forward tutorial-pod 8888:8888 --address "0.0.0.0"</a:t>
            </a:r>
            <a:r>
              <a:rPr lang="en"/>
              <a:t> and access the pod as Jupyterlab at </a:t>
            </a:r>
            <a:r>
              <a:rPr lang="en">
                <a:latin typeface="Courier New"/>
                <a:ea typeface="Courier New"/>
                <a:cs typeface="Courier New"/>
                <a:sym typeface="Courier New"/>
              </a:rPr>
              <a:t>localhost:8888</a:t>
            </a:r>
            <a:r>
              <a:rPr lang="en"/>
              <a:t>. Token is 627a7b3b (in YAML).</a:t>
            </a:r>
            <a:endParaRPr>
              <a:latin typeface="Courier New"/>
              <a:ea typeface="Courier New"/>
              <a:cs typeface="Courier New"/>
              <a:sym typeface="Courier New"/>
            </a:endParaRPr>
          </a:p>
        </p:txBody>
      </p:sp>
      <p:pic>
        <p:nvPicPr>
          <p:cNvPr id="196" name="Google Shape;196;p19"/>
          <p:cNvPicPr preferRelativeResize="0"/>
          <p:nvPr/>
        </p:nvPicPr>
        <p:blipFill rotWithShape="1">
          <a:blip r:embed="rId3">
            <a:alphaModFix/>
          </a:blip>
          <a:srcRect b="47361" l="22281" r="0" t="11317"/>
          <a:stretch/>
        </p:blipFill>
        <p:spPr>
          <a:xfrm>
            <a:off x="1663700" y="1837500"/>
            <a:ext cx="879950" cy="197600"/>
          </a:xfrm>
          <a:prstGeom prst="rect">
            <a:avLst/>
          </a:prstGeom>
          <a:noFill/>
          <a:ln>
            <a:noFill/>
          </a:ln>
        </p:spPr>
      </p:pic>
      <p:pic>
        <p:nvPicPr>
          <p:cNvPr id="197" name="Google Shape;197;p19"/>
          <p:cNvPicPr preferRelativeResize="0"/>
          <p:nvPr/>
        </p:nvPicPr>
        <p:blipFill>
          <a:blip r:embed="rId4">
            <a:alphaModFix/>
          </a:blip>
          <a:stretch>
            <a:fillRect/>
          </a:stretch>
        </p:blipFill>
        <p:spPr>
          <a:xfrm>
            <a:off x="5803600" y="1349675"/>
            <a:ext cx="3023299" cy="1182590"/>
          </a:xfrm>
          <a:prstGeom prst="rect">
            <a:avLst/>
          </a:prstGeom>
          <a:noFill/>
          <a:ln>
            <a:noFill/>
          </a:ln>
          <a:effectLst>
            <a:outerShdw blurRad="57150" rotWithShape="0" algn="bl" dir="5400000" dist="19050">
              <a:srgbClr val="000000">
                <a:alpha val="50000"/>
              </a:srgbClr>
            </a:outerShdw>
          </a:effectLst>
        </p:spPr>
      </p:pic>
      <p:pic>
        <p:nvPicPr>
          <p:cNvPr id="198" name="Google Shape;198;p19"/>
          <p:cNvPicPr preferRelativeResize="0"/>
          <p:nvPr/>
        </p:nvPicPr>
        <p:blipFill>
          <a:blip r:embed="rId5">
            <a:alphaModFix/>
          </a:blip>
          <a:stretch>
            <a:fillRect/>
          </a:stretch>
        </p:blipFill>
        <p:spPr>
          <a:xfrm>
            <a:off x="5867299" y="2571750"/>
            <a:ext cx="2895901" cy="291800"/>
          </a:xfrm>
          <a:prstGeom prst="rect">
            <a:avLst/>
          </a:prstGeom>
          <a:noFill/>
          <a:ln>
            <a:noFill/>
          </a:ln>
          <a:effectLst>
            <a:outerShdw blurRad="57150" rotWithShape="0" algn="bl" dir="5400000" dist="19050">
              <a:srgbClr val="000000">
                <a:alpha val="50000"/>
              </a:srgbClr>
            </a:outerShdw>
          </a:effectLst>
        </p:spPr>
      </p:pic>
      <p:sp>
        <p:nvSpPr>
          <p:cNvPr id="199" name="Google Shape;199;p19"/>
          <p:cNvSpPr txBox="1"/>
          <p:nvPr/>
        </p:nvSpPr>
        <p:spPr>
          <a:xfrm>
            <a:off x="5171725" y="2903025"/>
            <a:ext cx="3831300" cy="7941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 sz="1200">
                <a:solidFill>
                  <a:schemeClr val="dk1"/>
                </a:solidFill>
                <a:latin typeface="Inter"/>
                <a:ea typeface="Inter"/>
                <a:cs typeface="Inter"/>
                <a:sym typeface="Inter"/>
              </a:rPr>
              <a:t>We can see that our commands actually have a permission problem! After mkdir, the commands work successfully.</a:t>
            </a:r>
            <a:endParaRPr/>
          </a:p>
        </p:txBody>
      </p:sp>
      <p:pic>
        <p:nvPicPr>
          <p:cNvPr id="200" name="Google Shape;200;p19"/>
          <p:cNvPicPr preferRelativeResize="0"/>
          <p:nvPr/>
        </p:nvPicPr>
        <p:blipFill>
          <a:blip r:embed="rId6">
            <a:alphaModFix/>
          </a:blip>
          <a:stretch>
            <a:fillRect/>
          </a:stretch>
        </p:blipFill>
        <p:spPr>
          <a:xfrm>
            <a:off x="6009775" y="3809050"/>
            <a:ext cx="2610949" cy="11524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Don’t forget to delete the Pod!!!</a:t>
            </a:r>
            <a:endParaRPr/>
          </a:p>
        </p:txBody>
      </p:sp>
      <p:sp>
        <p:nvSpPr>
          <p:cNvPr id="206" name="Google Shape;206;p20"/>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5.5. Delete your deployment (required) / job / pod (recommended)</a:t>
            </a:r>
            <a:endParaRPr/>
          </a:p>
        </p:txBody>
      </p:sp>
      <p:sp>
        <p:nvSpPr>
          <p:cNvPr id="207" name="Google Shape;207;p20"/>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208" name="Google Shape;208;p20"/>
          <p:cNvSpPr txBox="1"/>
          <p:nvPr>
            <p:ph idx="4" type="body"/>
          </p:nvPr>
        </p:nvSpPr>
        <p:spPr>
          <a:xfrm>
            <a:off x="710250" y="1460500"/>
            <a:ext cx="7723500" cy="3316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After you finish your debugging task, your pod still </a:t>
            </a:r>
            <a:r>
              <a:rPr lang="en"/>
              <a:t>occupies</a:t>
            </a:r>
            <a:r>
              <a:rPr lang="en"/>
              <a:t> resources. If you were using a </a:t>
            </a:r>
            <a:r>
              <a:rPr lang="en"/>
              <a:t>commercial</a:t>
            </a:r>
            <a:r>
              <a:rPr lang="en"/>
              <a:t> Kube cluster, the provider will keep </a:t>
            </a:r>
            <a:r>
              <a:rPr b="1" lang="en"/>
              <a:t>charging you</a:t>
            </a:r>
            <a:r>
              <a:rPr lang="en"/>
              <a:t>. </a:t>
            </a:r>
            <a:endParaRPr/>
          </a:p>
          <a:p>
            <a:pPr indent="0" lvl="0" marL="457200" rtl="0" algn="l">
              <a:spcBef>
                <a:spcPts val="1200"/>
              </a:spcBef>
              <a:spcAft>
                <a:spcPts val="0"/>
              </a:spcAft>
              <a:buNone/>
            </a:pPr>
            <a:r>
              <a:rPr lang="en"/>
              <a:t>Always remember to delete the pod for the greater good —</a:t>
            </a:r>
            <a:endParaRPr/>
          </a:p>
          <a:p>
            <a:pPr indent="0" lvl="0" marL="0" rtl="0" algn="l">
              <a:spcBef>
                <a:spcPts val="1200"/>
              </a:spcBef>
              <a:spcAft>
                <a:spcPts val="0"/>
              </a:spcAft>
              <a:buNone/>
            </a:pPr>
            <a:r>
              <a:rPr lang="en"/>
              <a:t>	If you are a CLI user, run </a:t>
            </a:r>
            <a:r>
              <a:rPr lang="en">
                <a:latin typeface="Courier New"/>
                <a:ea typeface="Courier New"/>
                <a:cs typeface="Courier New"/>
                <a:sym typeface="Courier New"/>
              </a:rPr>
              <a:t>kubectl delete -f tutorial_pod.yaml</a:t>
            </a:r>
            <a:endParaRPr/>
          </a:p>
          <a:p>
            <a:pPr indent="0" lvl="0" marL="0" rtl="0" algn="l">
              <a:spcBef>
                <a:spcPts val="1200"/>
              </a:spcBef>
              <a:spcAft>
                <a:spcPts val="1200"/>
              </a:spcAft>
              <a:buNone/>
            </a:pPr>
            <a:r>
              <a:rPr lang="en"/>
              <a:t>	If you are a Octant user, simply </a:t>
            </a:r>
            <a:r>
              <a:rPr lang="en"/>
              <a:t>click</a:t>
            </a:r>
            <a:r>
              <a:rPr lang="en"/>
              <a:t> </a:t>
            </a:r>
            <a:r>
              <a:rPr lang="en">
                <a:solidFill>
                  <a:srgbClr val="FF0000"/>
                </a:solidFill>
              </a:rPr>
              <a:t>DELETE</a:t>
            </a:r>
            <a:r>
              <a:rPr lang="en"/>
              <a:t> button	</a:t>
            </a:r>
            <a:endParaRPr/>
          </a:p>
        </p:txBody>
      </p:sp>
      <p:pic>
        <p:nvPicPr>
          <p:cNvPr id="209" name="Google Shape;209;p20"/>
          <p:cNvPicPr preferRelativeResize="0"/>
          <p:nvPr/>
        </p:nvPicPr>
        <p:blipFill rotWithShape="1">
          <a:blip r:embed="rId3">
            <a:alphaModFix/>
          </a:blip>
          <a:srcRect b="0" l="0" r="2219" t="0"/>
          <a:stretch/>
        </p:blipFill>
        <p:spPr>
          <a:xfrm>
            <a:off x="3101413" y="3217700"/>
            <a:ext cx="2941174" cy="98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1"/>
          <p:cNvPicPr preferRelativeResize="0"/>
          <p:nvPr/>
        </p:nvPicPr>
        <p:blipFill rotWithShape="1">
          <a:blip r:embed="rId3">
            <a:alphaModFix/>
          </a:blip>
          <a:srcRect b="0" l="0" r="0" t="2305"/>
          <a:stretch/>
        </p:blipFill>
        <p:spPr>
          <a:xfrm>
            <a:off x="127000" y="1707450"/>
            <a:ext cx="4296851" cy="2057299"/>
          </a:xfrm>
          <a:prstGeom prst="rect">
            <a:avLst/>
          </a:prstGeom>
          <a:noFill/>
          <a:ln>
            <a:noFill/>
          </a:ln>
          <a:effectLst>
            <a:outerShdw blurRad="57150" rotWithShape="0" algn="bl" dir="5400000" dist="19050">
              <a:srgbClr val="000000">
                <a:alpha val="50000"/>
              </a:srgbClr>
            </a:outerShdw>
          </a:effectLst>
        </p:spPr>
      </p:pic>
      <p:pic>
        <p:nvPicPr>
          <p:cNvPr id="215" name="Google Shape;215;p21"/>
          <p:cNvPicPr preferRelativeResize="0"/>
          <p:nvPr/>
        </p:nvPicPr>
        <p:blipFill>
          <a:blip r:embed="rId4">
            <a:alphaModFix/>
          </a:blip>
          <a:stretch>
            <a:fillRect/>
          </a:stretch>
        </p:blipFill>
        <p:spPr>
          <a:xfrm>
            <a:off x="2359841" y="3276200"/>
            <a:ext cx="2540620" cy="1648700"/>
          </a:xfrm>
          <a:prstGeom prst="rect">
            <a:avLst/>
          </a:prstGeom>
          <a:noFill/>
          <a:ln>
            <a:noFill/>
          </a:ln>
          <a:effectLst>
            <a:outerShdw blurRad="57150" rotWithShape="0" algn="bl" dir="5400000" dist="19050">
              <a:srgbClr val="000000">
                <a:alpha val="50000"/>
              </a:srgbClr>
            </a:outerShdw>
          </a:effectLst>
        </p:spPr>
      </p:pic>
      <p:pic>
        <p:nvPicPr>
          <p:cNvPr id="216" name="Google Shape;216;p21"/>
          <p:cNvPicPr preferRelativeResize="0"/>
          <p:nvPr/>
        </p:nvPicPr>
        <p:blipFill>
          <a:blip r:embed="rId5">
            <a:alphaModFix/>
          </a:blip>
          <a:stretch>
            <a:fillRect/>
          </a:stretch>
        </p:blipFill>
        <p:spPr>
          <a:xfrm>
            <a:off x="2618275" y="941200"/>
            <a:ext cx="994800" cy="1711650"/>
          </a:xfrm>
          <a:prstGeom prst="rect">
            <a:avLst/>
          </a:prstGeom>
          <a:noFill/>
          <a:ln>
            <a:noFill/>
          </a:ln>
          <a:effectLst>
            <a:outerShdw blurRad="57150" rotWithShape="0" algn="bl" dir="5400000" dist="19050">
              <a:srgbClr val="000000">
                <a:alpha val="50000"/>
              </a:srgbClr>
            </a:outerShdw>
          </a:effectLst>
        </p:spPr>
      </p:pic>
      <p:sp>
        <p:nvSpPr>
          <p:cNvPr id="217" name="Google Shape;217;p21"/>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Create and Run the Job!</a:t>
            </a:r>
            <a:endParaRPr/>
          </a:p>
        </p:txBody>
      </p:sp>
      <p:sp>
        <p:nvSpPr>
          <p:cNvPr id="218" name="Google Shape;218;p21"/>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 Create and run your job</a:t>
            </a:r>
            <a:endParaRPr/>
          </a:p>
        </p:txBody>
      </p:sp>
      <p:sp>
        <p:nvSpPr>
          <p:cNvPr id="219" name="Google Shape;219;p21"/>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Training MNIST</a:t>
            </a:r>
            <a:endParaRPr/>
          </a:p>
        </p:txBody>
      </p:sp>
      <p:sp>
        <p:nvSpPr>
          <p:cNvPr id="220" name="Google Shape;220;p21"/>
          <p:cNvSpPr txBox="1"/>
          <p:nvPr>
            <p:ph idx="4" type="body"/>
          </p:nvPr>
        </p:nvSpPr>
        <p:spPr>
          <a:xfrm>
            <a:off x="4811900" y="1474600"/>
            <a:ext cx="4206300" cy="35985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AutoNum type="arabicPeriod"/>
            </a:pPr>
            <a:r>
              <a:rPr lang="en"/>
              <a:t>N</a:t>
            </a:r>
            <a:r>
              <a:rPr lang="en"/>
              <a:t>ow w</a:t>
            </a:r>
            <a:r>
              <a:rPr lang="en"/>
              <a:t>e have </a:t>
            </a:r>
            <a:br>
              <a:rPr lang="en"/>
            </a:br>
            <a:r>
              <a:rPr lang="en"/>
              <a:t>(1) the </a:t>
            </a:r>
            <a:r>
              <a:rPr lang="en"/>
              <a:t>image </a:t>
            </a:r>
            <a:br>
              <a:rPr lang="en"/>
            </a:br>
            <a:r>
              <a:rPr lang="en"/>
              <a:t>(2) the validated commands and </a:t>
            </a:r>
            <a:br>
              <a:rPr lang="en"/>
            </a:br>
            <a:r>
              <a:rPr lang="en"/>
              <a:t>(3) persistent storage. We are ready to go!</a:t>
            </a:r>
            <a:br>
              <a:rPr lang="en"/>
            </a:br>
            <a:endParaRPr/>
          </a:p>
          <a:p>
            <a:pPr indent="-304800" lvl="0" marL="457200" rtl="0" algn="l">
              <a:spcBef>
                <a:spcPts val="0"/>
              </a:spcBef>
              <a:spcAft>
                <a:spcPts val="0"/>
              </a:spcAft>
              <a:buSzPts val="1200"/>
              <a:buAutoNum type="arabicPeriod"/>
            </a:pPr>
            <a:r>
              <a:rPr lang="en"/>
              <a:t>The YAML are very similar to the pod YAML. Use </a:t>
            </a:r>
            <a:r>
              <a:rPr lang="en">
                <a:latin typeface="Courier New"/>
                <a:ea typeface="Courier New"/>
                <a:cs typeface="Courier New"/>
                <a:sym typeface="Courier New"/>
              </a:rPr>
              <a:t>kubectl apply -f tutorial_job.yaml </a:t>
            </a:r>
            <a:r>
              <a:rPr lang="en"/>
              <a:t>or Octant apply to launch the job. You can see the pod generated by the job using </a:t>
            </a:r>
            <a:r>
              <a:rPr lang="en">
                <a:latin typeface="Courier New"/>
                <a:ea typeface="Courier New"/>
                <a:cs typeface="Courier New"/>
                <a:sym typeface="Courier New"/>
              </a:rPr>
              <a:t>kubectl get pods</a:t>
            </a:r>
            <a:r>
              <a:rPr lang="en"/>
              <a:t> or under Octant pods list. </a:t>
            </a:r>
            <a:br>
              <a:rPr lang="en"/>
            </a:br>
            <a:endParaRPr/>
          </a:p>
          <a:p>
            <a:pPr indent="-304800" lvl="0" marL="457200" rtl="0" algn="l">
              <a:spcBef>
                <a:spcPts val="0"/>
              </a:spcBef>
              <a:spcAft>
                <a:spcPts val="0"/>
              </a:spcAft>
              <a:buSzPts val="1200"/>
              <a:buAutoNum type="arabicPeriod"/>
            </a:pPr>
            <a:r>
              <a:rPr lang="en"/>
              <a:t>When the pod starts, you can run </a:t>
            </a:r>
            <a:r>
              <a:rPr lang="en">
                <a:latin typeface="Courier New"/>
                <a:ea typeface="Courier New"/>
                <a:cs typeface="Courier New"/>
                <a:sym typeface="Courier New"/>
              </a:rPr>
              <a:t>kubectl logs -f tutorial-job-[pod_postfix]</a:t>
            </a:r>
            <a:r>
              <a:rPr lang="en"/>
              <a:t>to view the training log; Octant has a ready-to-use log window (see left). We trained a model with acc of 99.17%!</a:t>
            </a:r>
            <a:endParaRPr>
              <a:latin typeface="Courier New"/>
              <a:ea typeface="Courier New"/>
              <a:cs typeface="Courier New"/>
              <a:sym typeface="Courier New"/>
            </a:endParaRPr>
          </a:p>
        </p:txBody>
      </p:sp>
      <p:cxnSp>
        <p:nvCxnSpPr>
          <p:cNvPr id="221" name="Google Shape;221;p21"/>
          <p:cNvCxnSpPr/>
          <p:nvPr/>
        </p:nvCxnSpPr>
        <p:spPr>
          <a:xfrm flipH="1">
            <a:off x="3760625" y="1869725"/>
            <a:ext cx="1538100" cy="832500"/>
          </a:xfrm>
          <a:prstGeom prst="straightConnector1">
            <a:avLst/>
          </a:prstGeom>
          <a:noFill/>
          <a:ln cap="flat" cmpd="sng" w="9525">
            <a:solidFill>
              <a:schemeClr val="dk2"/>
            </a:solidFill>
            <a:prstDash val="solid"/>
            <a:round/>
            <a:headEnd len="med" w="med" type="none"/>
            <a:tailEnd len="med" w="med" type="triangle"/>
          </a:ln>
        </p:spPr>
      </p:cxnSp>
      <p:cxnSp>
        <p:nvCxnSpPr>
          <p:cNvPr id="222" name="Google Shape;222;p21"/>
          <p:cNvCxnSpPr/>
          <p:nvPr/>
        </p:nvCxnSpPr>
        <p:spPr>
          <a:xfrm flipH="1">
            <a:off x="4353300" y="2095500"/>
            <a:ext cx="994800" cy="938400"/>
          </a:xfrm>
          <a:prstGeom prst="straightConnector1">
            <a:avLst/>
          </a:prstGeom>
          <a:noFill/>
          <a:ln cap="flat" cmpd="sng" w="9525">
            <a:solidFill>
              <a:schemeClr val="dk2"/>
            </a:solidFill>
            <a:prstDash val="solid"/>
            <a:round/>
            <a:headEnd len="med" w="med" type="none"/>
            <a:tailEnd len="med" w="med" type="triangle"/>
          </a:ln>
        </p:spPr>
      </p:cxnSp>
      <p:cxnSp>
        <p:nvCxnSpPr>
          <p:cNvPr id="223" name="Google Shape;223;p21"/>
          <p:cNvCxnSpPr/>
          <p:nvPr/>
        </p:nvCxnSpPr>
        <p:spPr>
          <a:xfrm flipH="1">
            <a:off x="1848600" y="2286000"/>
            <a:ext cx="3485400" cy="1375800"/>
          </a:xfrm>
          <a:prstGeom prst="straightConnector1">
            <a:avLst/>
          </a:prstGeom>
          <a:noFill/>
          <a:ln cap="flat" cmpd="sng" w="9525">
            <a:solidFill>
              <a:schemeClr val="dk2"/>
            </a:solidFill>
            <a:prstDash val="solid"/>
            <a:round/>
            <a:headEnd len="med" w="med" type="none"/>
            <a:tailEnd len="med" w="med" type="triangle"/>
          </a:ln>
        </p:spPr>
      </p:cxnSp>
      <p:sp>
        <p:nvSpPr>
          <p:cNvPr id="224" name="Google Shape;224;p21"/>
          <p:cNvSpPr txBox="1"/>
          <p:nvPr/>
        </p:nvSpPr>
        <p:spPr>
          <a:xfrm>
            <a:off x="218725" y="3845275"/>
            <a:ext cx="195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hlinkClick r:id="rId6"/>
              </a:rPr>
              <a:t>https://github.com/Rose-STL-Lab/nautilus_tutorial/blob/main/mnist/tutorial-job.yaml</a:t>
            </a:r>
            <a:r>
              <a:rPr lang="en" sz="1000"/>
              <a:t> </a:t>
            </a:r>
            <a:endParaRPr sz="1000"/>
          </a:p>
        </p:txBody>
      </p:sp>
      <p:pic>
        <p:nvPicPr>
          <p:cNvPr id="225" name="Google Shape;225;p21"/>
          <p:cNvPicPr preferRelativeResize="0"/>
          <p:nvPr/>
        </p:nvPicPr>
        <p:blipFill>
          <a:blip r:embed="rId7">
            <a:alphaModFix/>
          </a:blip>
          <a:stretch>
            <a:fillRect/>
          </a:stretch>
        </p:blipFill>
        <p:spPr>
          <a:xfrm>
            <a:off x="1570550" y="4273000"/>
            <a:ext cx="708375" cy="708375"/>
          </a:xfrm>
          <a:prstGeom prst="rect">
            <a:avLst/>
          </a:prstGeom>
          <a:noFill/>
          <a:ln>
            <a:noFill/>
          </a:ln>
        </p:spPr>
      </p:pic>
      <p:sp>
        <p:nvSpPr>
          <p:cNvPr id="226" name="Google Shape;226;p21"/>
          <p:cNvSpPr/>
          <p:nvPr/>
        </p:nvSpPr>
        <p:spPr>
          <a:xfrm>
            <a:off x="684425" y="1993638"/>
            <a:ext cx="804300" cy="211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txBox="1"/>
          <p:nvPr/>
        </p:nvSpPr>
        <p:spPr>
          <a:xfrm>
            <a:off x="1353263" y="1640825"/>
            <a:ext cx="121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nter"/>
                <a:ea typeface="Inter"/>
                <a:cs typeface="Inter"/>
                <a:sym typeface="Inter"/>
              </a:rPr>
              <a:t>Remember to change this</a:t>
            </a:r>
            <a:endParaRPr sz="900">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After </a:t>
            </a:r>
            <a:r>
              <a:rPr lang="en"/>
              <a:t>Training MNIST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Adjust resource request </a:t>
            </a:r>
            <a:r>
              <a:rPr lang="en"/>
              <a:t> </a:t>
            </a:r>
            <a:endParaRPr/>
          </a:p>
        </p:txBody>
      </p:sp>
      <p:sp>
        <p:nvSpPr>
          <p:cNvPr id="238" name="Google Shape;238;p23"/>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7. Monitor and set correct resource usage (</a:t>
            </a:r>
            <a:r>
              <a:rPr b="1" lang="en">
                <a:latin typeface="Inter"/>
                <a:ea typeface="Inter"/>
                <a:cs typeface="Inter"/>
                <a:sym typeface="Inter"/>
              </a:rPr>
              <a:t>Required </a:t>
            </a:r>
            <a:r>
              <a:rPr lang="en"/>
              <a:t>if you run more than 1 experiment)</a:t>
            </a:r>
            <a:endParaRPr/>
          </a:p>
        </p:txBody>
      </p:sp>
      <p:sp>
        <p:nvSpPr>
          <p:cNvPr id="239" name="Google Shape;239;p23"/>
          <p:cNvSpPr txBox="1"/>
          <p:nvPr>
            <p:ph idx="4" type="body"/>
          </p:nvPr>
        </p:nvSpPr>
        <p:spPr>
          <a:xfrm>
            <a:off x="414900" y="1575050"/>
            <a:ext cx="4715700" cy="335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both pod and job, we request 4 CPU and 8GB RAM. Do we really need that much?</a:t>
            </a:r>
            <a:endParaRPr/>
          </a:p>
          <a:p>
            <a:pPr indent="0" lvl="0" marL="0" rtl="0" algn="l">
              <a:spcBef>
                <a:spcPts val="1200"/>
              </a:spcBef>
              <a:spcAft>
                <a:spcPts val="0"/>
              </a:spcAft>
              <a:buNone/>
            </a:pPr>
            <a:r>
              <a:rPr lang="en" u="sng">
                <a:solidFill>
                  <a:schemeClr val="hlink"/>
                </a:solidFill>
                <a:hlinkClick r:id="rId3"/>
              </a:rPr>
              <a:t>grafana.nrp-nautilus.io/</a:t>
            </a:r>
            <a:r>
              <a:rPr lang="en"/>
              <a:t> provides an accessible interface for monitoring your temporal pod resource usage. Visit the </a:t>
            </a:r>
            <a:r>
              <a:rPr b="1" lang="en"/>
              <a:t>Kubernetes / Compute Resources / Pod</a:t>
            </a:r>
            <a:r>
              <a:rPr lang="en"/>
              <a:t> dashboard and enter your namespace and pod name (tutorial_job_[postfix]).</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We can see we only use at most 1.92 cores and 3.51GB RAM. So it is better to request 2 CPU and 4GB RAM for future runs.</a:t>
            </a:r>
            <a:endParaRPr/>
          </a:p>
        </p:txBody>
      </p:sp>
      <p:pic>
        <p:nvPicPr>
          <p:cNvPr id="240" name="Google Shape;240;p23"/>
          <p:cNvPicPr preferRelativeResize="0"/>
          <p:nvPr/>
        </p:nvPicPr>
        <p:blipFill>
          <a:blip r:embed="rId4">
            <a:alphaModFix/>
          </a:blip>
          <a:stretch>
            <a:fillRect/>
          </a:stretch>
        </p:blipFill>
        <p:spPr>
          <a:xfrm>
            <a:off x="5805125" y="3073800"/>
            <a:ext cx="1970100" cy="1515975"/>
          </a:xfrm>
          <a:prstGeom prst="rect">
            <a:avLst/>
          </a:prstGeom>
          <a:noFill/>
          <a:ln>
            <a:noFill/>
          </a:ln>
          <a:effectLst>
            <a:outerShdw blurRad="57150" rotWithShape="0" algn="bl" dir="5400000" dist="19050">
              <a:srgbClr val="000000">
                <a:alpha val="50000"/>
              </a:srgbClr>
            </a:outerShdw>
          </a:effectLst>
        </p:spPr>
      </p:pic>
      <p:pic>
        <p:nvPicPr>
          <p:cNvPr id="241" name="Google Shape;241;p23"/>
          <p:cNvPicPr preferRelativeResize="0"/>
          <p:nvPr/>
        </p:nvPicPr>
        <p:blipFill>
          <a:blip r:embed="rId5">
            <a:alphaModFix/>
          </a:blip>
          <a:stretch>
            <a:fillRect/>
          </a:stretch>
        </p:blipFill>
        <p:spPr>
          <a:xfrm>
            <a:off x="5805125" y="1756825"/>
            <a:ext cx="1970101" cy="1316965"/>
          </a:xfrm>
          <a:prstGeom prst="rect">
            <a:avLst/>
          </a:prstGeom>
          <a:noFill/>
          <a:ln>
            <a:noFill/>
          </a:ln>
          <a:effectLst>
            <a:outerShdw blurRad="57150" rotWithShape="0" algn="bl" dir="5400000" dist="19050">
              <a:srgbClr val="000000">
                <a:alpha val="50000"/>
              </a:srgbClr>
            </a:outerShdw>
          </a:effectLst>
        </p:spPr>
      </p:pic>
      <p:sp>
        <p:nvSpPr>
          <p:cNvPr id="242" name="Google Shape;242;p23"/>
          <p:cNvSpPr txBox="1"/>
          <p:nvPr/>
        </p:nvSpPr>
        <p:spPr>
          <a:xfrm>
            <a:off x="7317000" y="2169250"/>
            <a:ext cx="1509900" cy="369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 sz="1200">
                <a:solidFill>
                  <a:schemeClr val="dk1"/>
                </a:solidFill>
                <a:latin typeface="Inter"/>
                <a:ea typeface="Inter"/>
                <a:cs typeface="Inter"/>
                <a:sym typeface="Inter"/>
              </a:rPr>
              <a:t>CPU usage </a:t>
            </a:r>
            <a:endParaRPr/>
          </a:p>
        </p:txBody>
      </p:sp>
      <p:sp>
        <p:nvSpPr>
          <p:cNvPr id="243" name="Google Shape;243;p23"/>
          <p:cNvSpPr txBox="1"/>
          <p:nvPr/>
        </p:nvSpPr>
        <p:spPr>
          <a:xfrm>
            <a:off x="7317000" y="3521075"/>
            <a:ext cx="1509900" cy="369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 sz="1200">
                <a:solidFill>
                  <a:schemeClr val="dk1"/>
                </a:solidFill>
                <a:latin typeface="Inter"/>
                <a:ea typeface="Inter"/>
                <a:cs typeface="Inter"/>
                <a:sym typeface="Inter"/>
              </a:rPr>
              <a:t>RAM usage </a:t>
            </a:r>
            <a:endParaRPr/>
          </a:p>
        </p:txBody>
      </p:sp>
      <p:pic>
        <p:nvPicPr>
          <p:cNvPr id="244" name="Google Shape;244;p23"/>
          <p:cNvPicPr preferRelativeResize="0"/>
          <p:nvPr/>
        </p:nvPicPr>
        <p:blipFill>
          <a:blip r:embed="rId6">
            <a:alphaModFix/>
          </a:blip>
          <a:stretch>
            <a:fillRect/>
          </a:stretch>
        </p:blipFill>
        <p:spPr>
          <a:xfrm>
            <a:off x="1715875" y="3206375"/>
            <a:ext cx="1721506" cy="478200"/>
          </a:xfrm>
          <a:prstGeom prst="rect">
            <a:avLst/>
          </a:prstGeom>
          <a:noFill/>
          <a:ln>
            <a:noFill/>
          </a:ln>
          <a:effectLst>
            <a:outerShdw blurRad="57150" rotWithShape="0" algn="bl" dir="5400000" dist="19050">
              <a:srgbClr val="000000">
                <a:alpha val="50000"/>
              </a:srgbClr>
            </a:outerShdw>
          </a:effectLst>
        </p:spPr>
      </p:pic>
      <p:sp>
        <p:nvSpPr>
          <p:cNvPr id="245" name="Google Shape;245;p23"/>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After training MNIST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Retrieve the results</a:t>
            </a:r>
            <a:endParaRPr/>
          </a:p>
        </p:txBody>
      </p:sp>
      <p:sp>
        <p:nvSpPr>
          <p:cNvPr id="251" name="Google Shape;251;p24"/>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8. Retrieve your result in persistent storage</a:t>
            </a:r>
            <a:endParaRPr/>
          </a:p>
        </p:txBody>
      </p:sp>
      <p:sp>
        <p:nvSpPr>
          <p:cNvPr id="252" name="Google Shape;252;p24"/>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After training MNIST</a:t>
            </a:r>
            <a:endParaRPr/>
          </a:p>
        </p:txBody>
      </p:sp>
      <p:sp>
        <p:nvSpPr>
          <p:cNvPr id="253" name="Google Shape;253;p24"/>
          <p:cNvSpPr txBox="1"/>
          <p:nvPr>
            <p:ph idx="4" type="body"/>
          </p:nvPr>
        </p:nvSpPr>
        <p:spPr>
          <a:xfrm>
            <a:off x="965225" y="1511575"/>
            <a:ext cx="4686300" cy="335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Finally, we can run the interactive pod again and check the training result.</a:t>
            </a:r>
            <a:endParaRPr/>
          </a:p>
          <a:p>
            <a:pPr indent="0" lvl="0" marL="0" rtl="0" algn="l">
              <a:spcBef>
                <a:spcPts val="1200"/>
              </a:spcBef>
              <a:spcAft>
                <a:spcPts val="0"/>
              </a:spcAft>
              <a:buNone/>
            </a:pPr>
            <a:r>
              <a:rPr lang="en"/>
              <a:t>It can be seen that the work directory becomes empty (everything is gone a</a:t>
            </a:r>
            <a:r>
              <a:rPr lang="en"/>
              <a:t>f</a:t>
            </a:r>
            <a:r>
              <a:rPr lang="en"/>
              <a:t>ter the pod is </a:t>
            </a:r>
            <a:r>
              <a:rPr lang="en"/>
              <a:t>deleted)</a:t>
            </a:r>
            <a:endParaRPr/>
          </a:p>
          <a:p>
            <a:pPr indent="0" lvl="0" marL="0" rtl="0" algn="l">
              <a:spcBef>
                <a:spcPts val="1200"/>
              </a:spcBef>
              <a:spcAft>
                <a:spcPts val="1200"/>
              </a:spcAft>
              <a:buNone/>
            </a:pPr>
            <a:r>
              <a:rPr lang="en"/>
              <a:t>However, the trained model is still kept in the path </a:t>
            </a:r>
            <a:r>
              <a:rPr lang="en">
                <a:latin typeface="Courier New"/>
                <a:ea typeface="Courier New"/>
                <a:cs typeface="Courier New"/>
                <a:sym typeface="Courier New"/>
              </a:rPr>
              <a:t>/tutorial</a:t>
            </a:r>
            <a:r>
              <a:rPr lang="en"/>
              <a:t>, which is the mounted persistent storage. We can carry out further evaluation of this saved model.</a:t>
            </a:r>
            <a:endParaRPr/>
          </a:p>
        </p:txBody>
      </p:sp>
      <p:pic>
        <p:nvPicPr>
          <p:cNvPr id="254" name="Google Shape;254;p24"/>
          <p:cNvPicPr preferRelativeResize="0"/>
          <p:nvPr/>
        </p:nvPicPr>
        <p:blipFill>
          <a:blip r:embed="rId3">
            <a:alphaModFix/>
          </a:blip>
          <a:stretch>
            <a:fillRect/>
          </a:stretch>
        </p:blipFill>
        <p:spPr>
          <a:xfrm>
            <a:off x="5705050" y="1553900"/>
            <a:ext cx="1938900" cy="1741485"/>
          </a:xfrm>
          <a:prstGeom prst="rect">
            <a:avLst/>
          </a:prstGeom>
          <a:noFill/>
          <a:ln>
            <a:noFill/>
          </a:ln>
          <a:effectLst>
            <a:outerShdw blurRad="57150" rotWithShape="0" algn="bl" dir="5400000" dist="19050">
              <a:srgbClr val="000000">
                <a:alpha val="50000"/>
              </a:srgbClr>
            </a:outerShdw>
          </a:effectLst>
        </p:spPr>
      </p:pic>
      <p:pic>
        <p:nvPicPr>
          <p:cNvPr id="255" name="Google Shape;255;p24"/>
          <p:cNvPicPr preferRelativeResize="0"/>
          <p:nvPr/>
        </p:nvPicPr>
        <p:blipFill>
          <a:blip r:embed="rId4">
            <a:alphaModFix/>
          </a:blip>
          <a:stretch>
            <a:fillRect/>
          </a:stretch>
        </p:blipFill>
        <p:spPr>
          <a:xfrm>
            <a:off x="5157975" y="3432875"/>
            <a:ext cx="3125419" cy="1114425"/>
          </a:xfrm>
          <a:prstGeom prst="rect">
            <a:avLst/>
          </a:prstGeom>
          <a:noFill/>
          <a:ln>
            <a:noFill/>
          </a:ln>
          <a:effectLst>
            <a:outerShdw blurRad="57150" rotWithShape="0" algn="bl" dir="5400000" dist="19050">
              <a:srgbClr val="000000">
                <a:alpha val="50000"/>
              </a:srgbClr>
            </a:outerShdw>
          </a:effectLst>
        </p:spPr>
      </p:pic>
      <p:pic>
        <p:nvPicPr>
          <p:cNvPr id="256" name="Google Shape;256;p24"/>
          <p:cNvPicPr preferRelativeResize="0"/>
          <p:nvPr/>
        </p:nvPicPr>
        <p:blipFill rotWithShape="1">
          <a:blip r:embed="rId5">
            <a:alphaModFix/>
          </a:blip>
          <a:srcRect b="0" l="0" r="23354" t="0"/>
          <a:stretch/>
        </p:blipFill>
        <p:spPr>
          <a:xfrm>
            <a:off x="2208375" y="3477100"/>
            <a:ext cx="1643951" cy="1433500"/>
          </a:xfrm>
          <a:prstGeom prst="rect">
            <a:avLst/>
          </a:prstGeom>
          <a:noFill/>
          <a:ln>
            <a:noFill/>
          </a:ln>
        </p:spPr>
      </p:pic>
      <p:sp>
        <p:nvSpPr>
          <p:cNvPr id="257" name="Google Shape;257;p24"/>
          <p:cNvSpPr txBox="1"/>
          <p:nvPr>
            <p:ph idx="4" type="body"/>
          </p:nvPr>
        </p:nvSpPr>
        <p:spPr>
          <a:xfrm>
            <a:off x="3572950" y="4684800"/>
            <a:ext cx="3701400" cy="478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
              <a:t>……But don’t forget to delete your job and pod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Appendix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Welcome!</a:t>
            </a:r>
            <a:endParaRPr/>
          </a:p>
        </p:txBody>
      </p:sp>
      <p:sp>
        <p:nvSpPr>
          <p:cNvPr id="54" name="Google Shape;54;p8"/>
          <p:cNvSpPr txBox="1"/>
          <p:nvPr>
            <p:ph idx="4" type="body"/>
          </p:nvPr>
        </p:nvSpPr>
        <p:spPr>
          <a:xfrm>
            <a:off x="317100" y="1340550"/>
            <a:ext cx="5757900" cy="37467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1300">
                <a:latin typeface="Inter Black"/>
                <a:ea typeface="Inter Black"/>
                <a:cs typeface="Inter Black"/>
                <a:sym typeface="Inter Black"/>
              </a:rPr>
              <a:t>Proceed if you are —</a:t>
            </a:r>
            <a:endParaRPr sz="1300">
              <a:latin typeface="Inter Black"/>
              <a:ea typeface="Inter Black"/>
              <a:cs typeface="Inter Black"/>
              <a:sym typeface="Inter Black"/>
            </a:endParaRPr>
          </a:p>
          <a:p>
            <a:pPr indent="0" lvl="0" marL="0" rtl="0" algn="l">
              <a:spcBef>
                <a:spcPts val="0"/>
              </a:spcBef>
              <a:spcAft>
                <a:spcPts val="0"/>
              </a:spcAft>
              <a:buNone/>
            </a:pPr>
            <a:r>
              <a:rPr lang="en" sz="1100"/>
              <a:t>ML researchers less familiar with ML development using </a:t>
            </a:r>
            <a:r>
              <a:rPr b="1" lang="en" sz="1100"/>
              <a:t>Kubernetes GPU cluster</a:t>
            </a:r>
            <a:r>
              <a:rPr lang="en" sz="1100"/>
              <a:t> and Docker containers.</a:t>
            </a:r>
            <a:endParaRPr sz="1100"/>
          </a:p>
          <a:p>
            <a:pPr indent="0" lvl="0" marL="0" rtl="0" algn="l">
              <a:spcBef>
                <a:spcPts val="0"/>
              </a:spcBef>
              <a:spcAft>
                <a:spcPts val="0"/>
              </a:spcAft>
              <a:buNone/>
            </a:pPr>
            <a:r>
              <a:t/>
            </a:r>
            <a:endParaRPr sz="1100"/>
          </a:p>
          <a:p>
            <a:pPr indent="0" lvl="0" marL="0" rtl="0" algn="l">
              <a:lnSpc>
                <a:spcPct val="150000"/>
              </a:lnSpc>
              <a:spcBef>
                <a:spcPts val="0"/>
              </a:spcBef>
              <a:spcAft>
                <a:spcPts val="0"/>
              </a:spcAft>
              <a:buNone/>
            </a:pPr>
            <a:r>
              <a:rPr lang="en" sz="1300">
                <a:latin typeface="Inter Black"/>
                <a:ea typeface="Inter Black"/>
                <a:cs typeface="Inter Black"/>
                <a:sym typeface="Inter Black"/>
              </a:rPr>
              <a:t>What is Nautilus?</a:t>
            </a:r>
            <a:endParaRPr sz="1300">
              <a:latin typeface="Inter Black"/>
              <a:ea typeface="Inter Black"/>
              <a:cs typeface="Inter Black"/>
              <a:sym typeface="Inter Black"/>
            </a:endParaRPr>
          </a:p>
          <a:p>
            <a:pPr indent="0" lvl="0" marL="0" rtl="0" algn="l">
              <a:spcBef>
                <a:spcPts val="0"/>
              </a:spcBef>
              <a:spcAft>
                <a:spcPts val="0"/>
              </a:spcAft>
              <a:buNone/>
            </a:pPr>
            <a:r>
              <a:rPr lang="en" sz="1100"/>
              <a:t>The Nautilus cluster is a cluster of mainly GPUs spread across the west coast. Given the high-speed network connectivity, </a:t>
            </a:r>
            <a:r>
              <a:rPr i="1" lang="en" sz="1100"/>
              <a:t>where</a:t>
            </a:r>
            <a:r>
              <a:rPr lang="en" sz="1100"/>
              <a:t> your jobs actually runs does not matter.</a:t>
            </a:r>
            <a:endParaRPr sz="1100"/>
          </a:p>
          <a:p>
            <a:pPr indent="0" lvl="0" marL="0" rtl="0" algn="l">
              <a:spcBef>
                <a:spcPts val="0"/>
              </a:spcBef>
              <a:spcAft>
                <a:spcPts val="0"/>
              </a:spcAft>
              <a:buNone/>
            </a:pPr>
            <a:r>
              <a:t/>
            </a:r>
            <a:endParaRPr sz="1100"/>
          </a:p>
          <a:p>
            <a:pPr indent="0" lvl="0" marL="0" rtl="0" algn="l">
              <a:lnSpc>
                <a:spcPct val="150000"/>
              </a:lnSpc>
              <a:spcBef>
                <a:spcPts val="0"/>
              </a:spcBef>
              <a:spcAft>
                <a:spcPts val="0"/>
              </a:spcAft>
              <a:buNone/>
            </a:pPr>
            <a:r>
              <a:rPr lang="en" sz="1300">
                <a:latin typeface="Inter Black"/>
                <a:ea typeface="Inter Black"/>
                <a:cs typeface="Inter Black"/>
                <a:sym typeface="Inter Black"/>
              </a:rPr>
              <a:t>Why Nautilus?</a:t>
            </a:r>
            <a:endParaRPr sz="1300">
              <a:latin typeface="Inter Black"/>
              <a:ea typeface="Inter Black"/>
              <a:cs typeface="Inter Black"/>
              <a:sym typeface="Inter Black"/>
            </a:endParaRPr>
          </a:p>
          <a:p>
            <a:pPr indent="-298450" lvl="0" marL="457200" rtl="0" algn="l">
              <a:spcBef>
                <a:spcPts val="0"/>
              </a:spcBef>
              <a:spcAft>
                <a:spcPts val="0"/>
              </a:spcAft>
              <a:buSzPts val="1100"/>
              <a:buChar char="●"/>
            </a:pPr>
            <a:r>
              <a:rPr b="1" lang="en" sz="1100"/>
              <a:t>Plenty of shared resources. </a:t>
            </a:r>
            <a:r>
              <a:rPr lang="en" sz="1100"/>
              <a:t>Use idle GPU servers and data servers contributed by any universities. </a:t>
            </a:r>
            <a:endParaRPr sz="1100"/>
          </a:p>
          <a:p>
            <a:pPr indent="-298450" lvl="0" marL="457200" rtl="0" algn="l">
              <a:spcBef>
                <a:spcPts val="0"/>
              </a:spcBef>
              <a:spcAft>
                <a:spcPts val="0"/>
              </a:spcAft>
              <a:buSzPts val="1100"/>
              <a:buChar char="●"/>
            </a:pPr>
            <a:r>
              <a:rPr b="1" lang="en" sz="1100"/>
              <a:t>Isolation.</a:t>
            </a:r>
            <a:r>
              <a:rPr lang="en" sz="1100"/>
              <a:t> Running in an isolated </a:t>
            </a:r>
            <a:r>
              <a:rPr i="1" lang="en" sz="1100"/>
              <a:t>pod</a:t>
            </a:r>
            <a:r>
              <a:rPr lang="en" sz="1100"/>
              <a:t>, your machine learning tasks are free from interruptions of others’ tasks. You have ready-to-use dependencies.</a:t>
            </a:r>
            <a:endParaRPr sz="1100"/>
          </a:p>
          <a:p>
            <a:pPr indent="0" lvl="0" marL="0" rtl="0" algn="l">
              <a:spcBef>
                <a:spcPts val="0"/>
              </a:spcBef>
              <a:spcAft>
                <a:spcPts val="0"/>
              </a:spcAft>
              <a:buNone/>
            </a:pPr>
            <a:r>
              <a:t/>
            </a:r>
            <a:endParaRPr sz="1100"/>
          </a:p>
          <a:p>
            <a:pPr indent="0" lvl="0" marL="0" rtl="0" algn="l">
              <a:spcBef>
                <a:spcPts val="1200"/>
              </a:spcBef>
              <a:spcAft>
                <a:spcPts val="1200"/>
              </a:spcAft>
              <a:buNone/>
            </a:pPr>
            <a:r>
              <a:rPr i="1" lang="en"/>
              <a:t>Pod</a:t>
            </a:r>
            <a:r>
              <a:rPr lang="en"/>
              <a:t> is a running instance (with dependencies) of your ML task.</a:t>
            </a:r>
            <a:endParaRPr/>
          </a:p>
        </p:txBody>
      </p:sp>
      <p:sp>
        <p:nvSpPr>
          <p:cNvPr id="55" name="Google Shape;55;p8"/>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Before we start …</a:t>
            </a:r>
            <a:endParaRPr/>
          </a:p>
        </p:txBody>
      </p:sp>
      <p:pic>
        <p:nvPicPr>
          <p:cNvPr id="56" name="Google Shape;56;p8"/>
          <p:cNvPicPr preferRelativeResize="0"/>
          <p:nvPr/>
        </p:nvPicPr>
        <p:blipFill>
          <a:blip r:embed="rId3">
            <a:alphaModFix/>
          </a:blip>
          <a:stretch>
            <a:fillRect/>
          </a:stretch>
        </p:blipFill>
        <p:spPr>
          <a:xfrm>
            <a:off x="6311025" y="3804300"/>
            <a:ext cx="2466974" cy="1037710"/>
          </a:xfrm>
          <a:prstGeom prst="rect">
            <a:avLst/>
          </a:prstGeom>
          <a:noFill/>
          <a:ln>
            <a:noFill/>
          </a:ln>
        </p:spPr>
      </p:pic>
      <p:pic>
        <p:nvPicPr>
          <p:cNvPr id="57" name="Google Shape;57;p8"/>
          <p:cNvPicPr preferRelativeResize="0"/>
          <p:nvPr/>
        </p:nvPicPr>
        <p:blipFill>
          <a:blip r:embed="rId4">
            <a:alphaModFix/>
          </a:blip>
          <a:stretch>
            <a:fillRect/>
          </a:stretch>
        </p:blipFill>
        <p:spPr>
          <a:xfrm>
            <a:off x="6163725" y="1426875"/>
            <a:ext cx="2761575" cy="23774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Where to get yourself supported?</a:t>
            </a:r>
            <a:endParaRPr/>
          </a:p>
        </p:txBody>
      </p:sp>
      <p:sp>
        <p:nvSpPr>
          <p:cNvPr id="268" name="Google Shape;268;p26"/>
          <p:cNvSpPr txBox="1"/>
          <p:nvPr/>
        </p:nvSpPr>
        <p:spPr>
          <a:xfrm>
            <a:off x="352325" y="13662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200">
                <a:solidFill>
                  <a:srgbClr val="000000"/>
                </a:solidFill>
                <a:latin typeface="Inter"/>
                <a:ea typeface="Inter"/>
                <a:cs typeface="Inter"/>
                <a:sym typeface="Inter"/>
              </a:rPr>
              <a:t>1. Nautilus Documentation: </a:t>
            </a:r>
            <a:r>
              <a:rPr lang="en" sz="1200" u="sng">
                <a:solidFill>
                  <a:srgbClr val="0097A7"/>
                </a:solidFill>
                <a:latin typeface="Inter"/>
                <a:ea typeface="Inter"/>
                <a:cs typeface="Inter"/>
                <a:sym typeface="Inter"/>
                <a:hlinkClick r:id="rId3">
                  <a:extLst>
                    <a:ext uri="{A12FA001-AC4F-418D-AE19-62706E023703}">
                      <ahyp:hlinkClr val="tx"/>
                    </a:ext>
                  </a:extLst>
                </a:hlinkClick>
              </a:rPr>
              <a:t>https://ucsd-prp.gitlab.io/</a:t>
            </a:r>
            <a:endParaRPr sz="1200">
              <a:solidFill>
                <a:srgbClr val="000000"/>
              </a:solidFill>
              <a:latin typeface="Inter"/>
              <a:ea typeface="Inter"/>
              <a:cs typeface="Inter"/>
              <a:sym typeface="Inter"/>
            </a:endParaRPr>
          </a:p>
          <a:p>
            <a:pPr indent="0" lvl="0" marL="0" rtl="0" algn="l">
              <a:lnSpc>
                <a:spcPct val="115000"/>
              </a:lnSpc>
              <a:spcBef>
                <a:spcPts val="1200"/>
              </a:spcBef>
              <a:spcAft>
                <a:spcPts val="1200"/>
              </a:spcAft>
              <a:buNone/>
            </a:pPr>
            <a:r>
              <a:rPr lang="en" sz="1200">
                <a:solidFill>
                  <a:srgbClr val="000000"/>
                </a:solidFill>
                <a:latin typeface="Inter"/>
                <a:ea typeface="Inter"/>
                <a:cs typeface="Inter"/>
                <a:sym typeface="Inter"/>
              </a:rPr>
              <a:t>2. Join the matrix: </a:t>
            </a:r>
            <a:r>
              <a:rPr lang="en" sz="1200" u="sng">
                <a:solidFill>
                  <a:srgbClr val="0097A7"/>
                </a:solidFill>
                <a:latin typeface="Inter"/>
                <a:ea typeface="Inter"/>
                <a:cs typeface="Inter"/>
                <a:sym typeface="Inter"/>
                <a:hlinkClick r:id="rId4">
                  <a:extLst>
                    <a:ext uri="{A12FA001-AC4F-418D-AE19-62706E023703}">
                      <ahyp:hlinkClr val="tx"/>
                    </a:ext>
                  </a:extLst>
                </a:hlinkClick>
              </a:rPr>
              <a:t>https://ucsd-prp.gitlab.io/userdocs/start/contact/</a:t>
            </a:r>
            <a:endParaRPr sz="1200">
              <a:solidFill>
                <a:srgbClr val="000000"/>
              </a:solidFill>
              <a:latin typeface="Inter"/>
              <a:ea typeface="Inter"/>
              <a:cs typeface="Inter"/>
              <a:sym typeface="Inter"/>
            </a:endParaRPr>
          </a:p>
        </p:txBody>
      </p:sp>
      <p:grpSp>
        <p:nvGrpSpPr>
          <p:cNvPr id="269" name="Google Shape;269;p26"/>
          <p:cNvGrpSpPr/>
          <p:nvPr/>
        </p:nvGrpSpPr>
        <p:grpSpPr>
          <a:xfrm>
            <a:off x="1220597" y="2166613"/>
            <a:ext cx="3803744" cy="2890619"/>
            <a:chOff x="611898" y="2050275"/>
            <a:chExt cx="4304826" cy="3093225"/>
          </a:xfrm>
        </p:grpSpPr>
        <p:pic>
          <p:nvPicPr>
            <p:cNvPr id="270" name="Google Shape;270;p26"/>
            <p:cNvPicPr preferRelativeResize="0"/>
            <p:nvPr/>
          </p:nvPicPr>
          <p:blipFill>
            <a:blip r:embed="rId5">
              <a:alphaModFix/>
            </a:blip>
            <a:stretch>
              <a:fillRect/>
            </a:stretch>
          </p:blipFill>
          <p:spPr>
            <a:xfrm>
              <a:off x="611898" y="2050275"/>
              <a:ext cx="4304826" cy="3093225"/>
            </a:xfrm>
            <a:prstGeom prst="rect">
              <a:avLst/>
            </a:prstGeom>
            <a:noFill/>
            <a:ln>
              <a:noFill/>
            </a:ln>
          </p:spPr>
        </p:pic>
        <p:sp>
          <p:nvSpPr>
            <p:cNvPr id="271" name="Google Shape;271;p26"/>
            <p:cNvSpPr/>
            <p:nvPr/>
          </p:nvSpPr>
          <p:spPr>
            <a:xfrm>
              <a:off x="638025" y="2754700"/>
              <a:ext cx="786300" cy="178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6"/>
          <p:cNvSpPr txBox="1"/>
          <p:nvPr/>
        </p:nvSpPr>
        <p:spPr>
          <a:xfrm>
            <a:off x="458175" y="4209350"/>
            <a:ext cx="146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Recommended for beginners</a:t>
            </a:r>
            <a:endParaRPr>
              <a:solidFill>
                <a:srgbClr val="FF0000"/>
              </a:solidFill>
            </a:endParaRPr>
          </a:p>
        </p:txBody>
      </p:sp>
      <p:pic>
        <p:nvPicPr>
          <p:cNvPr id="273" name="Google Shape;273;p26"/>
          <p:cNvPicPr preferRelativeResize="0"/>
          <p:nvPr/>
        </p:nvPicPr>
        <p:blipFill>
          <a:blip r:embed="rId6">
            <a:alphaModFix/>
          </a:blip>
          <a:stretch>
            <a:fillRect/>
          </a:stretch>
        </p:blipFill>
        <p:spPr>
          <a:xfrm>
            <a:off x="5231679" y="2137625"/>
            <a:ext cx="3722249" cy="2934300"/>
          </a:xfrm>
          <a:prstGeom prst="rect">
            <a:avLst/>
          </a:prstGeom>
          <a:noFill/>
          <a:ln>
            <a:noFill/>
          </a:ln>
        </p:spPr>
      </p:pic>
      <p:sp>
        <p:nvSpPr>
          <p:cNvPr id="274" name="Google Shape;274;p26"/>
          <p:cNvSpPr txBox="1"/>
          <p:nvPr/>
        </p:nvSpPr>
        <p:spPr>
          <a:xfrm>
            <a:off x="5548275" y="2482350"/>
            <a:ext cx="2400900" cy="400200"/>
          </a:xfrm>
          <a:prstGeom prst="rect">
            <a:avLst/>
          </a:prstGeom>
          <a:solidFill>
            <a:srgbClr val="FFFFFF"/>
          </a:solid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Inter"/>
                <a:ea typeface="Inter"/>
                <a:cs typeface="Inter"/>
                <a:sym typeface="Inter"/>
              </a:rPr>
              <a:t>S</a:t>
            </a:r>
            <a:r>
              <a:rPr lang="en">
                <a:latin typeface="Inter"/>
                <a:ea typeface="Inter"/>
                <a:cs typeface="Inter"/>
                <a:sym typeface="Inter"/>
              </a:rPr>
              <a:t>ubmit your question here</a:t>
            </a:r>
            <a:endParaRPr>
              <a:latin typeface="Inter"/>
              <a:ea typeface="Inter"/>
              <a:cs typeface="Inter"/>
              <a:sym typeface="Inter"/>
            </a:endParaRPr>
          </a:p>
        </p:txBody>
      </p:sp>
      <p:cxnSp>
        <p:nvCxnSpPr>
          <p:cNvPr id="275" name="Google Shape;275;p26"/>
          <p:cNvCxnSpPr/>
          <p:nvPr/>
        </p:nvCxnSpPr>
        <p:spPr>
          <a:xfrm flipH="1">
            <a:off x="6163125" y="2882550"/>
            <a:ext cx="738000" cy="138000"/>
          </a:xfrm>
          <a:prstGeom prst="straightConnector1">
            <a:avLst/>
          </a:prstGeom>
          <a:noFill/>
          <a:ln cap="flat" cmpd="sng" w="9525">
            <a:solidFill>
              <a:srgbClr val="FF0000"/>
            </a:solidFill>
            <a:prstDash val="solid"/>
            <a:round/>
            <a:headEnd len="med" w="med" type="none"/>
            <a:tailEnd len="med" w="med" type="triangle"/>
          </a:ln>
        </p:spPr>
      </p:cxnSp>
      <p:sp>
        <p:nvSpPr>
          <p:cNvPr id="276" name="Google Shape;276;p26"/>
          <p:cNvSpPr txBox="1"/>
          <p:nvPr/>
        </p:nvSpPr>
        <p:spPr>
          <a:xfrm>
            <a:off x="4432450" y="3474150"/>
            <a:ext cx="2400900" cy="400200"/>
          </a:xfrm>
          <a:prstGeom prst="rect">
            <a:avLst/>
          </a:prstGeom>
          <a:solidFill>
            <a:srgbClr val="FFFFFF"/>
          </a:solid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Inter"/>
                <a:ea typeface="Inter"/>
                <a:cs typeface="Inter"/>
                <a:sym typeface="Inter"/>
              </a:rPr>
              <a:t>Cluster maintenance info</a:t>
            </a:r>
            <a:endParaRPr>
              <a:latin typeface="Inter"/>
              <a:ea typeface="Inter"/>
              <a:cs typeface="Inter"/>
              <a:sym typeface="Inter"/>
            </a:endParaRPr>
          </a:p>
        </p:txBody>
      </p:sp>
      <p:cxnSp>
        <p:nvCxnSpPr>
          <p:cNvPr id="277" name="Google Shape;277;p26"/>
          <p:cNvCxnSpPr>
            <a:stCxn id="276" idx="0"/>
          </p:cNvCxnSpPr>
          <p:nvPr/>
        </p:nvCxnSpPr>
        <p:spPr>
          <a:xfrm flipH="1" rot="10800000">
            <a:off x="5632900" y="3217050"/>
            <a:ext cx="190500" cy="2571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7"/>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Make use of Multi-GPU</a:t>
            </a:r>
            <a:endParaRPr/>
          </a:p>
        </p:txBody>
      </p:sp>
      <p:sp>
        <p:nvSpPr>
          <p:cNvPr id="283" name="Google Shape;283;p27"/>
          <p:cNvSpPr txBox="1"/>
          <p:nvPr/>
        </p:nvSpPr>
        <p:spPr>
          <a:xfrm>
            <a:off x="649150" y="1432275"/>
            <a:ext cx="69426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Inter"/>
                <a:ea typeface="Inter"/>
                <a:cs typeface="Inter"/>
                <a:sym typeface="Inter"/>
                <a:hlinkClick r:id="rId3"/>
              </a:rPr>
              <a:t>https://github.com/Rose-STL-Lab/nautilus_tutorial/tree/main/mnist</a:t>
            </a:r>
            <a:r>
              <a:rPr lang="en" sz="1200">
                <a:latin typeface="Inter"/>
                <a:ea typeface="Inter"/>
                <a:cs typeface="Inter"/>
                <a:sym typeface="Inter"/>
              </a:rPr>
              <a:t> gives more example YAML files for training MNIST model with distributed computing frameworks such as:</a:t>
            </a:r>
            <a:endParaRPr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304800" lvl="0" marL="457200" rtl="0" algn="l">
              <a:spcBef>
                <a:spcPts val="0"/>
              </a:spcBef>
              <a:spcAft>
                <a:spcPts val="0"/>
              </a:spcAft>
              <a:buSzPts val="1200"/>
              <a:buFont typeface="Inter"/>
              <a:buChar char="❖"/>
            </a:pPr>
            <a:r>
              <a:rPr lang="en" sz="1200">
                <a:latin typeface="Inter"/>
                <a:ea typeface="Inter"/>
                <a:cs typeface="Inter"/>
                <a:sym typeface="Inter"/>
              </a:rPr>
              <a:t>Microsoft DeepSpeed</a:t>
            </a:r>
            <a:endParaRPr sz="1200">
              <a:latin typeface="Inter"/>
              <a:ea typeface="Inter"/>
              <a:cs typeface="Inter"/>
              <a:sym typeface="Inter"/>
            </a:endParaRPr>
          </a:p>
          <a:p>
            <a:pPr indent="-304800" lvl="0" marL="457200" rtl="0" algn="l">
              <a:spcBef>
                <a:spcPts val="0"/>
              </a:spcBef>
              <a:spcAft>
                <a:spcPts val="0"/>
              </a:spcAft>
              <a:buSzPts val="1200"/>
              <a:buFont typeface="Inter"/>
              <a:buChar char="❖"/>
            </a:pPr>
            <a:r>
              <a:rPr lang="en" sz="1200">
                <a:latin typeface="Inter"/>
                <a:ea typeface="Inter"/>
                <a:cs typeface="Inter"/>
                <a:sym typeface="Inter"/>
              </a:rPr>
              <a:t>Uber Hovorod</a:t>
            </a:r>
            <a:endParaRPr sz="1200">
              <a:latin typeface="Inter"/>
              <a:ea typeface="Inter"/>
              <a:cs typeface="Inter"/>
              <a:sym typeface="Inter"/>
            </a:endParaRPr>
          </a:p>
          <a:p>
            <a:pPr indent="-304800" lvl="0" marL="457200" rtl="0" algn="l">
              <a:spcBef>
                <a:spcPts val="0"/>
              </a:spcBef>
              <a:spcAft>
                <a:spcPts val="0"/>
              </a:spcAft>
              <a:buSzPts val="1200"/>
              <a:buFont typeface="Inter"/>
              <a:buChar char="❖"/>
            </a:pPr>
            <a:r>
              <a:rPr lang="en" sz="1200">
                <a:latin typeface="Inter"/>
                <a:ea typeface="Inter"/>
                <a:cs typeface="Inter"/>
                <a:sym typeface="Inter"/>
              </a:rPr>
              <a:t>PyTorch Naive DDP</a:t>
            </a:r>
            <a:endParaRPr sz="1200">
              <a:latin typeface="Inter"/>
              <a:ea typeface="Inter"/>
              <a:cs typeface="Inter"/>
              <a:sym typeface="Inter"/>
            </a:endParaRPr>
          </a:p>
          <a:p>
            <a:pPr indent="-304800" lvl="0" marL="457200" rtl="0" algn="l">
              <a:spcBef>
                <a:spcPts val="0"/>
              </a:spcBef>
              <a:spcAft>
                <a:spcPts val="0"/>
              </a:spcAft>
              <a:buSzPts val="1200"/>
              <a:buFont typeface="Inter"/>
              <a:buChar char="❖"/>
            </a:pPr>
            <a:r>
              <a:rPr lang="en" sz="1200">
                <a:latin typeface="Inter"/>
                <a:ea typeface="Inter"/>
                <a:cs typeface="Inter"/>
                <a:sym typeface="Inter"/>
              </a:rPr>
              <a:t>…</a:t>
            </a:r>
            <a:endParaRPr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0" lvl="0" marL="0" rtl="0" algn="l">
              <a:spcBef>
                <a:spcPts val="0"/>
              </a:spcBef>
              <a:spcAft>
                <a:spcPts val="0"/>
              </a:spcAft>
              <a:buNone/>
            </a:pPr>
            <a:r>
              <a:rPr lang="en" sz="1200">
                <a:latin typeface="Inter"/>
                <a:ea typeface="Inter"/>
                <a:cs typeface="Inter"/>
                <a:sym typeface="Inter"/>
              </a:rPr>
              <a:t>DeepSpeed accelerates MNIST </a:t>
            </a:r>
            <a:endParaRPr sz="1200">
              <a:latin typeface="Inter"/>
              <a:ea typeface="Inter"/>
              <a:cs typeface="Inter"/>
              <a:sym typeface="Inter"/>
            </a:endParaRPr>
          </a:p>
          <a:p>
            <a:pPr indent="0" lvl="0" marL="0" rtl="0" algn="l">
              <a:spcBef>
                <a:spcPts val="0"/>
              </a:spcBef>
              <a:spcAft>
                <a:spcPts val="0"/>
              </a:spcAft>
              <a:buNone/>
            </a:pPr>
            <a:r>
              <a:rPr lang="en" sz="1200">
                <a:latin typeface="Inter"/>
                <a:ea typeface="Inter"/>
                <a:cs typeface="Inter"/>
                <a:sym typeface="Inter"/>
              </a:rPr>
              <a:t>10 epochs training time to</a:t>
            </a:r>
            <a:endParaRPr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0" lvl="0" marL="457200" rtl="0" algn="l">
              <a:spcBef>
                <a:spcPts val="0"/>
              </a:spcBef>
              <a:spcAft>
                <a:spcPts val="0"/>
              </a:spcAft>
              <a:buNone/>
            </a:pPr>
            <a:r>
              <a:rPr b="1" lang="en">
                <a:latin typeface="Inter"/>
                <a:ea typeface="Inter"/>
                <a:cs typeface="Inter"/>
                <a:sym typeface="Inter"/>
              </a:rPr>
              <a:t>4 RTX 3090 - 15 sec</a:t>
            </a:r>
            <a:endParaRPr b="1">
              <a:latin typeface="Inter"/>
              <a:ea typeface="Inter"/>
              <a:cs typeface="Inter"/>
              <a:sym typeface="Inter"/>
            </a:endParaRPr>
          </a:p>
          <a:p>
            <a:pPr indent="0" lvl="0" marL="457200" rtl="0" algn="l">
              <a:spcBef>
                <a:spcPts val="0"/>
              </a:spcBef>
              <a:spcAft>
                <a:spcPts val="0"/>
              </a:spcAft>
              <a:buNone/>
            </a:pPr>
            <a:r>
              <a:t/>
            </a:r>
            <a:endParaRPr b="1">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(80 sec on 1 RTX 3090 with PyTorch)</a:t>
            </a:r>
            <a:endParaRPr b="1">
              <a:latin typeface="Inter"/>
              <a:ea typeface="Inter"/>
              <a:cs typeface="Inter"/>
              <a:sym typeface="Inter"/>
            </a:endParaRPr>
          </a:p>
        </p:txBody>
      </p:sp>
      <p:pic>
        <p:nvPicPr>
          <p:cNvPr id="284" name="Google Shape;284;p27"/>
          <p:cNvPicPr preferRelativeResize="0"/>
          <p:nvPr/>
        </p:nvPicPr>
        <p:blipFill>
          <a:blip r:embed="rId4">
            <a:alphaModFix/>
          </a:blip>
          <a:stretch>
            <a:fillRect/>
          </a:stretch>
        </p:blipFill>
        <p:spPr>
          <a:xfrm>
            <a:off x="3821000" y="2116675"/>
            <a:ext cx="4426248" cy="299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8"/>
          <p:cNvSpPr txBox="1"/>
          <p:nvPr>
            <p:ph type="title"/>
          </p:nvPr>
        </p:nvSpPr>
        <p:spPr>
          <a:xfrm>
            <a:off x="317100" y="189900"/>
            <a:ext cx="85098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solidFill>
                  <a:srgbClr val="FFF2CC"/>
                </a:solidFill>
                <a:hlinkClick r:id="rId3">
                  <a:extLst>
                    <a:ext uri="{A12FA001-AC4F-418D-AE19-62706E023703}">
                      <ahyp:hlinkClr val="tx"/>
                    </a:ext>
                  </a:extLst>
                </a:hlinkClick>
              </a:rPr>
              <a:t>Docker</a:t>
            </a:r>
            <a:r>
              <a:rPr lang="en"/>
              <a:t>: A Container Tool (</a:t>
            </a:r>
            <a:r>
              <a:rPr lang="en" u="sng">
                <a:solidFill>
                  <a:srgbClr val="FFF2CC"/>
                </a:solidFill>
                <a:hlinkClick r:id="rId4">
                  <a:extLst>
                    <a:ext uri="{A12FA001-AC4F-418D-AE19-62706E023703}">
                      <ahyp:hlinkClr val="tx"/>
                    </a:ext>
                  </a:extLst>
                </a:hlinkClick>
              </a:rPr>
              <a:t>Not Virtualization</a:t>
            </a:r>
            <a:r>
              <a:rPr lang="en"/>
              <a:t>) </a:t>
            </a:r>
            <a:endParaRPr/>
          </a:p>
        </p:txBody>
      </p:sp>
      <p:sp>
        <p:nvSpPr>
          <p:cNvPr id="290" name="Google Shape;290;p28"/>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different virtual envs for different applications</a:t>
            </a:r>
            <a:endParaRPr/>
          </a:p>
        </p:txBody>
      </p:sp>
      <p:sp>
        <p:nvSpPr>
          <p:cNvPr id="291" name="Google Shape;291;p28"/>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More Background …</a:t>
            </a:r>
            <a:endParaRPr/>
          </a:p>
        </p:txBody>
      </p:sp>
      <p:sp>
        <p:nvSpPr>
          <p:cNvPr id="292" name="Google Shape;292;p28"/>
          <p:cNvSpPr txBox="1"/>
          <p:nvPr>
            <p:ph idx="4" type="body"/>
          </p:nvPr>
        </p:nvSpPr>
        <p:spPr>
          <a:xfrm>
            <a:off x="348150" y="1474600"/>
            <a:ext cx="5236500" cy="33543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0"/>
              </a:spcBef>
              <a:spcAft>
                <a:spcPts val="0"/>
              </a:spcAft>
              <a:buClr>
                <a:schemeClr val="dk1"/>
              </a:buClr>
              <a:buSzPts val="1100"/>
              <a:buFont typeface="Arial"/>
              <a:buNone/>
            </a:pPr>
            <a:r>
              <a:rPr lang="en"/>
              <a:t>Install docker on your ubuntu machine:</a:t>
            </a:r>
            <a:endParaRPr/>
          </a:p>
          <a:p>
            <a:pPr indent="0" lvl="0" marL="0" rtl="0" algn="l">
              <a:lnSpc>
                <a:spcPct val="150000"/>
              </a:lnSpc>
              <a:spcBef>
                <a:spcPts val="0"/>
              </a:spcBef>
              <a:spcAft>
                <a:spcPts val="0"/>
              </a:spcAft>
              <a:buClr>
                <a:schemeClr val="dk1"/>
              </a:buClr>
              <a:buSzPts val="1100"/>
              <a:buFont typeface="Arial"/>
              <a:buNone/>
            </a:pPr>
            <a:r>
              <a:rPr lang="en"/>
              <a:t>1. GUI friendly: </a:t>
            </a:r>
            <a:r>
              <a:rPr lang="en" u="sng">
                <a:solidFill>
                  <a:schemeClr val="accent5"/>
                </a:solidFill>
                <a:hlinkClick r:id="rId5">
                  <a:extLst>
                    <a:ext uri="{A12FA001-AC4F-418D-AE19-62706E023703}">
                      <ahyp:hlinkClr val="tx"/>
                    </a:ext>
                  </a:extLst>
                </a:hlinkClick>
              </a:rPr>
              <a:t>https://docs.docker.com/desktop/install/linux-install/</a:t>
            </a:r>
            <a:endParaRPr/>
          </a:p>
          <a:p>
            <a:pPr indent="0" lvl="0" marL="0" rtl="0" algn="l">
              <a:lnSpc>
                <a:spcPct val="150000"/>
              </a:lnSpc>
              <a:spcBef>
                <a:spcPts val="0"/>
              </a:spcBef>
              <a:spcAft>
                <a:spcPts val="0"/>
              </a:spcAft>
              <a:buNone/>
            </a:pPr>
            <a:r>
              <a:rPr lang="en"/>
              <a:t>2. CLI only: </a:t>
            </a:r>
            <a:r>
              <a:rPr lang="en" u="sng">
                <a:solidFill>
                  <a:schemeClr val="accent5"/>
                </a:solidFill>
                <a:hlinkClick r:id="rId6">
                  <a:extLst>
                    <a:ext uri="{A12FA001-AC4F-418D-AE19-62706E023703}">
                      <ahyp:hlinkClr val="tx"/>
                    </a:ext>
                  </a:extLst>
                </a:hlinkClick>
              </a:rPr>
              <a:t>https://docs.docker.com/engine/install/ubuntu/</a:t>
            </a:r>
            <a:endParaRPr/>
          </a:p>
          <a:p>
            <a:pPr indent="-304800" lvl="0" marL="457200" rtl="0" algn="l">
              <a:lnSpc>
                <a:spcPct val="150000"/>
              </a:lnSpc>
              <a:spcBef>
                <a:spcPts val="0"/>
              </a:spcBef>
              <a:spcAft>
                <a:spcPts val="0"/>
              </a:spcAft>
              <a:buSzPts val="1200"/>
              <a:buChar char="-"/>
            </a:pPr>
            <a:r>
              <a:rPr lang="en"/>
              <a:t>The DockerFile (</a:t>
            </a:r>
            <a:r>
              <a:rPr lang="en" u="sng">
                <a:solidFill>
                  <a:schemeClr val="hlink"/>
                </a:solidFill>
                <a:hlinkClick r:id="rId7"/>
              </a:rPr>
              <a:t>example</a:t>
            </a:r>
            <a:r>
              <a:rPr lang="en"/>
              <a:t>) defines how to initialize the environment.</a:t>
            </a:r>
            <a:endParaRPr/>
          </a:p>
          <a:p>
            <a:pPr indent="-304800" lvl="0" marL="457200" rtl="0" algn="l">
              <a:lnSpc>
                <a:spcPct val="150000"/>
              </a:lnSpc>
              <a:spcBef>
                <a:spcPts val="0"/>
              </a:spcBef>
              <a:spcAft>
                <a:spcPts val="0"/>
              </a:spcAft>
              <a:buSzPts val="1200"/>
              <a:buChar char="-"/>
            </a:pPr>
            <a:r>
              <a:rPr lang="en"/>
              <a:t>These images can be deployed on any machines that have the docker engine.</a:t>
            </a:r>
            <a:endParaRPr/>
          </a:p>
          <a:p>
            <a:pPr indent="-304800" lvl="0" marL="457200" rtl="0" algn="l">
              <a:lnSpc>
                <a:spcPct val="150000"/>
              </a:lnSpc>
              <a:spcBef>
                <a:spcPts val="0"/>
              </a:spcBef>
              <a:spcAft>
                <a:spcPts val="0"/>
              </a:spcAft>
              <a:buSzPts val="1200"/>
              <a:buChar char="-"/>
            </a:pPr>
            <a:r>
              <a:rPr lang="en"/>
              <a:t>Nautilus docs about docker: </a:t>
            </a:r>
            <a:r>
              <a:rPr lang="en" u="sng">
                <a:solidFill>
                  <a:schemeClr val="hlink"/>
                </a:solidFill>
                <a:hlinkClick r:id="rId8"/>
              </a:rPr>
              <a:t>link</a:t>
            </a:r>
            <a:endParaRPr/>
          </a:p>
          <a:p>
            <a:pPr indent="-304800" lvl="0" marL="457200" rtl="0" algn="l">
              <a:lnSpc>
                <a:spcPct val="150000"/>
              </a:lnSpc>
              <a:spcBef>
                <a:spcPts val="0"/>
              </a:spcBef>
              <a:spcAft>
                <a:spcPts val="0"/>
              </a:spcAft>
              <a:buSzPts val="1200"/>
              <a:buChar char="-"/>
            </a:pPr>
            <a:r>
              <a:rPr lang="en"/>
              <a:t>For Nautilus beginners, you do not need to install and learn how to use docker.</a:t>
            </a:r>
            <a:endParaRPr/>
          </a:p>
          <a:p>
            <a:pPr indent="-304800" lvl="0" marL="457200" rtl="0" algn="l">
              <a:lnSpc>
                <a:spcPct val="150000"/>
              </a:lnSpc>
              <a:spcBef>
                <a:spcPts val="0"/>
              </a:spcBef>
              <a:spcAft>
                <a:spcPts val="0"/>
              </a:spcAft>
              <a:buSzPts val="1200"/>
              <a:buChar char="-"/>
            </a:pPr>
            <a:r>
              <a:rPr lang="en"/>
              <a:t>For advanced users, we suggest you learn how to use docker to build images locally and push your custom images to the Nautilus GitLab repository.</a:t>
            </a:r>
            <a:endParaRPr/>
          </a:p>
        </p:txBody>
      </p:sp>
      <p:pic>
        <p:nvPicPr>
          <p:cNvPr id="293" name="Google Shape;293;p28"/>
          <p:cNvPicPr preferRelativeResize="0"/>
          <p:nvPr/>
        </p:nvPicPr>
        <p:blipFill>
          <a:blip r:embed="rId9">
            <a:alphaModFix/>
          </a:blip>
          <a:stretch>
            <a:fillRect/>
          </a:stretch>
        </p:blipFill>
        <p:spPr>
          <a:xfrm>
            <a:off x="5390653" y="1288878"/>
            <a:ext cx="3556543" cy="1378713"/>
          </a:xfrm>
          <a:prstGeom prst="rect">
            <a:avLst/>
          </a:prstGeom>
          <a:noFill/>
          <a:ln>
            <a:noFill/>
          </a:ln>
        </p:spPr>
      </p:pic>
      <p:pic>
        <p:nvPicPr>
          <p:cNvPr id="294" name="Google Shape;294;p28"/>
          <p:cNvPicPr preferRelativeResize="0"/>
          <p:nvPr/>
        </p:nvPicPr>
        <p:blipFill>
          <a:blip r:embed="rId10">
            <a:alphaModFix/>
          </a:blip>
          <a:stretch>
            <a:fillRect/>
          </a:stretch>
        </p:blipFill>
        <p:spPr>
          <a:xfrm>
            <a:off x="5849053" y="2695826"/>
            <a:ext cx="2639746" cy="1378726"/>
          </a:xfrm>
          <a:prstGeom prst="rect">
            <a:avLst/>
          </a:prstGeom>
          <a:noFill/>
          <a:ln>
            <a:noFill/>
          </a:ln>
        </p:spPr>
      </p:pic>
      <p:pic>
        <p:nvPicPr>
          <p:cNvPr id="295" name="Google Shape;295;p28"/>
          <p:cNvPicPr preferRelativeResize="0"/>
          <p:nvPr/>
        </p:nvPicPr>
        <p:blipFill>
          <a:blip r:embed="rId11">
            <a:alphaModFix/>
          </a:blip>
          <a:stretch>
            <a:fillRect/>
          </a:stretch>
        </p:blipFill>
        <p:spPr>
          <a:xfrm>
            <a:off x="5933700" y="4039275"/>
            <a:ext cx="2470450" cy="1037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GitLab: A Version Control Tool</a:t>
            </a:r>
            <a:endParaRPr/>
          </a:p>
        </p:txBody>
      </p:sp>
      <p:sp>
        <p:nvSpPr>
          <p:cNvPr id="301" name="Google Shape;301;p29"/>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
            </a:r>
            <a:r>
              <a:rPr lang="en"/>
              <a:t>ith Continuous Integration, Images Delivery, etc.</a:t>
            </a:r>
            <a:endParaRPr/>
          </a:p>
        </p:txBody>
      </p:sp>
      <p:sp>
        <p:nvSpPr>
          <p:cNvPr id="302" name="Google Shape;302;p29"/>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More Background …</a:t>
            </a:r>
            <a:endParaRPr/>
          </a:p>
        </p:txBody>
      </p:sp>
      <p:pic>
        <p:nvPicPr>
          <p:cNvPr id="303" name="Google Shape;303;p29"/>
          <p:cNvPicPr preferRelativeResize="0"/>
          <p:nvPr/>
        </p:nvPicPr>
        <p:blipFill rotWithShape="1">
          <a:blip r:embed="rId3">
            <a:alphaModFix/>
          </a:blip>
          <a:srcRect b="0" l="35368" r="18929" t="0"/>
          <a:stretch/>
        </p:blipFill>
        <p:spPr>
          <a:xfrm>
            <a:off x="6103475" y="2053200"/>
            <a:ext cx="2913525" cy="1940575"/>
          </a:xfrm>
          <a:prstGeom prst="rect">
            <a:avLst/>
          </a:prstGeom>
          <a:noFill/>
          <a:ln>
            <a:noFill/>
          </a:ln>
          <a:effectLst>
            <a:outerShdw blurRad="57150" rotWithShape="0" algn="bl" dir="5400000" dist="19050">
              <a:srgbClr val="000000">
                <a:alpha val="50000"/>
              </a:srgbClr>
            </a:outerShdw>
          </a:effectLst>
        </p:spPr>
      </p:pic>
      <p:sp>
        <p:nvSpPr>
          <p:cNvPr id="304" name="Google Shape;304;p29"/>
          <p:cNvSpPr txBox="1"/>
          <p:nvPr>
            <p:ph idx="4" type="body"/>
          </p:nvPr>
        </p:nvSpPr>
        <p:spPr>
          <a:xfrm>
            <a:off x="348150" y="1359425"/>
            <a:ext cx="5917200" cy="354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Nautilus has </a:t>
            </a:r>
            <a:r>
              <a:rPr lang="en" u="sng">
                <a:solidFill>
                  <a:schemeClr val="accent5"/>
                </a:solidFill>
                <a:hlinkClick r:id="rId4">
                  <a:extLst>
                    <a:ext uri="{A12FA001-AC4F-418D-AE19-62706E023703}">
                      <ahyp:hlinkClr val="tx"/>
                    </a:ext>
                  </a:extLst>
                </a:hlinkClick>
              </a:rPr>
              <a:t>its own GitLab service</a:t>
            </a:r>
            <a:r>
              <a:rPr lang="en"/>
              <a:t>, different from </a:t>
            </a:r>
            <a:r>
              <a:rPr lang="en" u="sng">
                <a:solidFill>
                  <a:schemeClr val="accent5"/>
                </a:solidFill>
                <a:hlinkClick r:id="rId5">
                  <a:extLst>
                    <a:ext uri="{A12FA001-AC4F-418D-AE19-62706E023703}">
                      <ahyp:hlinkClr val="tx"/>
                    </a:ext>
                  </a:extLst>
                </a:hlinkClick>
              </a:rPr>
              <a:t>the public GitLab website</a:t>
            </a:r>
            <a:r>
              <a:rPr lang="en"/>
              <a:t>.</a:t>
            </a:r>
            <a:endParaRPr/>
          </a:p>
          <a:p>
            <a:pPr indent="-304800" lvl="0" marL="457200" rtl="0" algn="l">
              <a:lnSpc>
                <a:spcPct val="115000"/>
              </a:lnSpc>
              <a:spcBef>
                <a:spcPts val="0"/>
              </a:spcBef>
              <a:spcAft>
                <a:spcPts val="0"/>
              </a:spcAft>
              <a:buSzPts val="1200"/>
              <a:buChar char="-"/>
            </a:pPr>
            <a:r>
              <a:rPr lang="en"/>
              <a:t>Usage 1: store your code, then you can clone your code inside the container;</a:t>
            </a:r>
            <a:endParaRPr/>
          </a:p>
          <a:p>
            <a:pPr indent="-304800" lvl="0" marL="457200" rtl="0" algn="l">
              <a:lnSpc>
                <a:spcPct val="115000"/>
              </a:lnSpc>
              <a:spcBef>
                <a:spcPts val="0"/>
              </a:spcBef>
              <a:spcAft>
                <a:spcPts val="0"/>
              </a:spcAft>
              <a:buSzPts val="1200"/>
              <a:buChar char="-"/>
            </a:pPr>
            <a:r>
              <a:rPr lang="en"/>
              <a:t>Usage 2: store your custom docker images, get images provided by Nautilus</a:t>
            </a:r>
            <a:endParaRPr/>
          </a:p>
          <a:p>
            <a:pPr indent="-304800" lvl="1" marL="914400" rtl="0" algn="l">
              <a:lnSpc>
                <a:spcPct val="115000"/>
              </a:lnSpc>
              <a:spcBef>
                <a:spcPts val="0"/>
              </a:spcBef>
              <a:spcAft>
                <a:spcPts val="0"/>
              </a:spcAft>
              <a:buSzPts val="1200"/>
              <a:buChar char="-"/>
            </a:pPr>
            <a:r>
              <a:rPr lang="en"/>
              <a:t>You can use GitLab CI to build your custom docker images: </a:t>
            </a:r>
            <a:r>
              <a:rPr lang="en" u="sng">
                <a:solidFill>
                  <a:schemeClr val="accent5"/>
                </a:solidFill>
                <a:hlinkClick r:id="rId6">
                  <a:extLst>
                    <a:ext uri="{A12FA001-AC4F-418D-AE19-62706E023703}">
                      <ahyp:hlinkClr val="tx"/>
                    </a:ext>
                  </a:extLst>
                </a:hlinkClick>
              </a:rPr>
              <a:t>docs</a:t>
            </a:r>
            <a:endParaRPr/>
          </a:p>
          <a:p>
            <a:pPr indent="-304800" lvl="1" marL="914400" rtl="0" algn="l">
              <a:lnSpc>
                <a:spcPct val="115000"/>
              </a:lnSpc>
              <a:spcBef>
                <a:spcPts val="0"/>
              </a:spcBef>
              <a:spcAft>
                <a:spcPts val="0"/>
              </a:spcAft>
              <a:buSzPts val="1200"/>
              <a:buFont typeface="Arial"/>
              <a:buChar char="-"/>
            </a:pPr>
            <a:r>
              <a:rPr lang="en"/>
              <a:t>Or you can build your images locally and push it to the container registry (</a:t>
            </a:r>
            <a:r>
              <a:rPr b="1" lang="en"/>
              <a:t>RECOMMENDED</a:t>
            </a:r>
            <a:r>
              <a:rPr lang="en"/>
              <a:t>): </a:t>
            </a:r>
            <a:endParaRPr/>
          </a:p>
          <a:p>
            <a:pPr indent="-304800" lvl="2" marL="1371600" rtl="0" algn="l">
              <a:lnSpc>
                <a:spcPct val="115000"/>
              </a:lnSpc>
              <a:spcBef>
                <a:spcPts val="0"/>
              </a:spcBef>
              <a:spcAft>
                <a:spcPts val="0"/>
              </a:spcAft>
              <a:buSzPts val="1200"/>
              <a:buFont typeface="Arial"/>
              <a:buChar char="-"/>
            </a:pPr>
            <a:r>
              <a:rPr b="1" lang="en"/>
              <a:t>LOGIN:</a:t>
            </a:r>
            <a:r>
              <a:rPr lang="en"/>
              <a:t> docker login gitlab-registry.nrp-nautilus.io</a:t>
            </a:r>
            <a:endParaRPr/>
          </a:p>
          <a:p>
            <a:pPr indent="-304800" lvl="2" marL="1371600" rtl="0" algn="l">
              <a:lnSpc>
                <a:spcPct val="115000"/>
              </a:lnSpc>
              <a:spcBef>
                <a:spcPts val="0"/>
              </a:spcBef>
              <a:spcAft>
                <a:spcPts val="0"/>
              </a:spcAft>
              <a:buSzPts val="1200"/>
              <a:buFont typeface="Arial"/>
              <a:buChar char="-"/>
            </a:pPr>
            <a:r>
              <a:rPr b="1" lang="en"/>
              <a:t>BUILD AN IMAGE:</a:t>
            </a:r>
            <a:r>
              <a:rPr lang="en"/>
              <a:t> docker build …</a:t>
            </a:r>
            <a:endParaRPr/>
          </a:p>
          <a:p>
            <a:pPr indent="-304800" lvl="2" marL="1371600" rtl="0" algn="l">
              <a:lnSpc>
                <a:spcPct val="115000"/>
              </a:lnSpc>
              <a:spcBef>
                <a:spcPts val="0"/>
              </a:spcBef>
              <a:spcAft>
                <a:spcPts val="0"/>
              </a:spcAft>
              <a:buSzPts val="1200"/>
              <a:buFont typeface="Arial"/>
              <a:buChar char="-"/>
            </a:pPr>
            <a:r>
              <a:rPr b="1" lang="en"/>
              <a:t>PUSH AN IMAGE:</a:t>
            </a:r>
            <a:r>
              <a:rPr lang="en"/>
              <a:t> docker push &lt;IMAGE_NAME&gt;</a:t>
            </a:r>
            <a:endParaRPr/>
          </a:p>
          <a:p>
            <a:pPr indent="-304800" lvl="0" marL="457200" rtl="0" algn="l">
              <a:lnSpc>
                <a:spcPct val="115000"/>
              </a:lnSpc>
              <a:spcBef>
                <a:spcPts val="0"/>
              </a:spcBef>
              <a:spcAft>
                <a:spcPts val="0"/>
              </a:spcAft>
              <a:buSzPts val="1200"/>
              <a:buChar char="-"/>
            </a:pPr>
            <a:r>
              <a:rPr lang="en"/>
              <a:t>Private repo problem: </a:t>
            </a:r>
            <a:endParaRPr/>
          </a:p>
          <a:p>
            <a:pPr indent="-304800" lvl="1" marL="914400" rtl="0" algn="l">
              <a:lnSpc>
                <a:spcPct val="115000"/>
              </a:lnSpc>
              <a:spcBef>
                <a:spcPts val="0"/>
              </a:spcBef>
              <a:spcAft>
                <a:spcPts val="0"/>
              </a:spcAft>
              <a:buSzPts val="1200"/>
              <a:buChar char="-"/>
            </a:pPr>
            <a:r>
              <a:rPr lang="en" u="sng">
                <a:solidFill>
                  <a:schemeClr val="accent5"/>
                </a:solidFill>
                <a:hlinkClick r:id="rId7">
                  <a:extLst>
                    <a:ext uri="{A12FA001-AC4F-418D-AE19-62706E023703}">
                      <ahyp:hlinkClr val="tx"/>
                    </a:ext>
                  </a:extLst>
                </a:hlinkClick>
              </a:rPr>
              <a:t>https://ucsd-prp.gitlab.io/userdocs/development/private-repos/</a:t>
            </a:r>
            <a:endParaRPr/>
          </a:p>
          <a:p>
            <a:pPr indent="-304800" lvl="1" marL="914400" rtl="0" algn="l">
              <a:lnSpc>
                <a:spcPct val="115000"/>
              </a:lnSpc>
              <a:spcBef>
                <a:spcPts val="0"/>
              </a:spcBef>
              <a:spcAft>
                <a:spcPts val="0"/>
              </a:spcAft>
              <a:buSzPts val="1200"/>
              <a:buChar char="-"/>
            </a:pPr>
            <a:r>
              <a:rPr lang="en" u="sng">
                <a:solidFill>
                  <a:schemeClr val="accent5"/>
                </a:solidFill>
                <a:hlinkClick r:id="rId8">
                  <a:extLst>
                    <a:ext uri="{A12FA001-AC4F-418D-AE19-62706E023703}">
                      <ahyp:hlinkClr val="tx"/>
                    </a:ext>
                  </a:extLst>
                </a:hlinkClick>
              </a:rPr>
              <a:t>https://ucsd-prp.gitlab.io/userdocs/running/jobs/#private-repo</a:t>
            </a:r>
            <a:endParaRPr/>
          </a:p>
        </p:txBody>
      </p:sp>
      <p:sp>
        <p:nvSpPr>
          <p:cNvPr id="305" name="Google Shape;305;p29"/>
          <p:cNvSpPr txBox="1"/>
          <p:nvPr/>
        </p:nvSpPr>
        <p:spPr>
          <a:xfrm>
            <a:off x="262575" y="4409475"/>
            <a:ext cx="47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Inter"/>
                <a:ea typeface="Inter"/>
                <a:cs typeface="Inter"/>
                <a:sym typeface="Inter"/>
              </a:rPr>
              <a:t>Get access to your GitHub private repo in GitLab CI:</a:t>
            </a:r>
            <a:endParaRPr sz="1200">
              <a:latin typeface="Inter"/>
              <a:ea typeface="Inter"/>
              <a:cs typeface="Inter"/>
              <a:sym typeface="Inter"/>
            </a:endParaRPr>
          </a:p>
        </p:txBody>
      </p:sp>
      <p:sp>
        <p:nvSpPr>
          <p:cNvPr id="306" name="Google Shape;306;p29"/>
          <p:cNvSpPr txBox="1"/>
          <p:nvPr/>
        </p:nvSpPr>
        <p:spPr>
          <a:xfrm>
            <a:off x="258300" y="4632350"/>
            <a:ext cx="862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Inter"/>
                <a:ea typeface="Inter"/>
                <a:cs typeface="Inter"/>
                <a:sym typeface="Inter"/>
              </a:rPr>
              <a:t>git clone https://$GITHUB_USERNAME:$GITHUB_TOKEN@github.com/$GITHUB_USERNAME/REPO_NAME.git</a:t>
            </a:r>
            <a:endParaRPr sz="1200">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9"/>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can Nautilus do?</a:t>
            </a:r>
            <a:endParaRPr/>
          </a:p>
        </p:txBody>
      </p:sp>
      <p:sp>
        <p:nvSpPr>
          <p:cNvPr id="63" name="Google Shape;63;p9"/>
          <p:cNvSpPr txBox="1"/>
          <p:nvPr>
            <p:ph idx="4" type="body"/>
          </p:nvPr>
        </p:nvSpPr>
        <p:spPr>
          <a:xfrm>
            <a:off x="414900" y="1575050"/>
            <a:ext cx="3952500" cy="34275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t>Nautilus can do a lot of things:</a:t>
            </a:r>
            <a:endParaRPr/>
          </a:p>
          <a:p>
            <a:pPr indent="-298450" lvl="0" marL="457200" rtl="0" algn="l">
              <a:spcBef>
                <a:spcPts val="0"/>
              </a:spcBef>
              <a:spcAft>
                <a:spcPts val="0"/>
              </a:spcAft>
              <a:buSzPts val="1100"/>
              <a:buChar char="●"/>
            </a:pPr>
            <a:r>
              <a:rPr lang="en" sz="1100"/>
              <a:t>Multi-GPU machine learning training &amp; inference</a:t>
            </a:r>
            <a:endParaRPr sz="1100"/>
          </a:p>
          <a:p>
            <a:pPr indent="-298450" lvl="0" marL="457200" rtl="0" algn="l">
              <a:spcBef>
                <a:spcPts val="0"/>
              </a:spcBef>
              <a:spcAft>
                <a:spcPts val="0"/>
              </a:spcAft>
              <a:buSzPts val="1100"/>
              <a:buChar char="●"/>
            </a:pPr>
            <a:r>
              <a:rPr lang="en" sz="1100"/>
              <a:t>Host Jupyter pod</a:t>
            </a:r>
            <a:endParaRPr sz="1100"/>
          </a:p>
          <a:p>
            <a:pPr indent="-298450" lvl="0" marL="457200" rtl="0" algn="l">
              <a:spcBef>
                <a:spcPts val="0"/>
              </a:spcBef>
              <a:spcAft>
                <a:spcPts val="0"/>
              </a:spcAft>
              <a:buClr>
                <a:srgbClr val="B7B7B7"/>
              </a:buClr>
              <a:buSzPts val="1100"/>
              <a:buChar char="●"/>
            </a:pPr>
            <a:r>
              <a:rPr lang="en" sz="1100">
                <a:solidFill>
                  <a:srgbClr val="B7B7B7"/>
                </a:solidFill>
              </a:rPr>
              <a:t>Host web server</a:t>
            </a:r>
            <a:endParaRPr sz="1100">
              <a:solidFill>
                <a:srgbClr val="B7B7B7"/>
              </a:solidFill>
            </a:endParaRPr>
          </a:p>
          <a:p>
            <a:pPr indent="-298450" lvl="0" marL="457200" rtl="0" algn="l">
              <a:spcBef>
                <a:spcPts val="0"/>
              </a:spcBef>
              <a:spcAft>
                <a:spcPts val="0"/>
              </a:spcAft>
              <a:buClr>
                <a:srgbClr val="B7B7B7"/>
              </a:buClr>
              <a:buSzPts val="1100"/>
              <a:buChar char="●"/>
            </a:pPr>
            <a:r>
              <a:rPr lang="en" sz="1100">
                <a:solidFill>
                  <a:srgbClr val="B7B7B7"/>
                </a:solidFill>
              </a:rPr>
              <a:t>Continuous Integration (automated testing and image building after git commit)</a:t>
            </a:r>
            <a:endParaRPr sz="1100">
              <a:solidFill>
                <a:srgbClr val="B7B7B7"/>
              </a:solidFill>
            </a:endParaRPr>
          </a:p>
          <a:p>
            <a:pPr indent="-298450" lvl="0" marL="457200" rtl="0" algn="l">
              <a:spcBef>
                <a:spcPts val="0"/>
              </a:spcBef>
              <a:spcAft>
                <a:spcPts val="0"/>
              </a:spcAft>
              <a:buClr>
                <a:srgbClr val="B7B7B7"/>
              </a:buClr>
              <a:buSzPts val="1100"/>
              <a:buChar char="●"/>
            </a:pPr>
            <a:r>
              <a:rPr lang="en" sz="1100">
                <a:solidFill>
                  <a:srgbClr val="B7B7B7"/>
                </a:solidFill>
              </a:rPr>
              <a:t>Online doc collaboration</a:t>
            </a:r>
            <a:endParaRPr sz="1100">
              <a:solidFill>
                <a:srgbClr val="B7B7B7"/>
              </a:solidFill>
            </a:endParaRPr>
          </a:p>
          <a:p>
            <a:pPr indent="-298450" lvl="0" marL="457200" rtl="0" algn="l">
              <a:spcBef>
                <a:spcPts val="0"/>
              </a:spcBef>
              <a:spcAft>
                <a:spcPts val="0"/>
              </a:spcAft>
              <a:buClr>
                <a:srgbClr val="B7B7B7"/>
              </a:buClr>
              <a:buSzPts val="1100"/>
              <a:buChar char="●"/>
            </a:pPr>
            <a:r>
              <a:rPr lang="en" sz="1100">
                <a:solidFill>
                  <a:srgbClr val="B7B7B7"/>
                </a:solidFill>
              </a:rPr>
              <a:t>Online code collaboration</a:t>
            </a:r>
            <a:endParaRPr sz="1100">
              <a:solidFill>
                <a:srgbClr val="B7B7B7"/>
              </a:solidFill>
            </a:endParaRPr>
          </a:p>
          <a:p>
            <a:pPr indent="-298450" lvl="0" marL="457200" rtl="0" algn="l">
              <a:spcBef>
                <a:spcPts val="0"/>
              </a:spcBef>
              <a:spcAft>
                <a:spcPts val="0"/>
              </a:spcAft>
              <a:buClr>
                <a:srgbClr val="B7B7B7"/>
              </a:buClr>
              <a:buSzPts val="1100"/>
              <a:buChar char="●"/>
            </a:pPr>
            <a:r>
              <a:rPr lang="en" sz="1100">
                <a:solidFill>
                  <a:srgbClr val="B7B7B7"/>
                </a:solidFill>
              </a:rPr>
              <a:t>…</a:t>
            </a:r>
            <a:endParaRPr sz="1100">
              <a:solidFill>
                <a:srgbClr val="B7B7B7"/>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This tutorial will focus on the </a:t>
            </a:r>
            <a:r>
              <a:rPr i="1" lang="en" sz="1100"/>
              <a:t>first two </a:t>
            </a:r>
            <a:r>
              <a:rPr lang="en" sz="1100"/>
              <a:t>and guide you through training a convolutional model on the MNIST dataset (Hello World!) using a Nautilus pod.</a:t>
            </a:r>
            <a:endParaRPr sz="1100"/>
          </a:p>
          <a:p>
            <a:pPr indent="0" lvl="0" marL="0" rtl="0" algn="l">
              <a:spcBef>
                <a:spcPts val="0"/>
              </a:spcBef>
              <a:spcAft>
                <a:spcPts val="0"/>
              </a:spcAft>
              <a:buClr>
                <a:schemeClr val="dk1"/>
              </a:buClr>
              <a:buSzPts val="1100"/>
              <a:buFont typeface="Arial"/>
              <a:buNone/>
            </a:pPr>
            <a:r>
              <a:t/>
            </a:r>
            <a:endParaRPr sz="1100"/>
          </a:p>
        </p:txBody>
      </p:sp>
      <p:sp>
        <p:nvSpPr>
          <p:cNvPr id="64" name="Google Shape;64;p9"/>
          <p:cNvSpPr txBox="1"/>
          <p:nvPr>
            <p:ph idx="1" type="subTitle"/>
          </p:nvPr>
        </p:nvSpPr>
        <p:spPr>
          <a:xfrm>
            <a:off x="348150" y="782450"/>
            <a:ext cx="8447700" cy="6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About Nautilus and this tutorial</a:t>
            </a:r>
            <a:endParaRPr/>
          </a:p>
        </p:txBody>
      </p:sp>
      <p:pic>
        <p:nvPicPr>
          <p:cNvPr id="65" name="Google Shape;65;p9"/>
          <p:cNvPicPr preferRelativeResize="0"/>
          <p:nvPr/>
        </p:nvPicPr>
        <p:blipFill>
          <a:blip r:embed="rId3">
            <a:alphaModFix/>
          </a:blip>
          <a:stretch>
            <a:fillRect/>
          </a:stretch>
        </p:blipFill>
        <p:spPr>
          <a:xfrm>
            <a:off x="4706050" y="1539775"/>
            <a:ext cx="3952500" cy="29676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to interact with Nautilus</a:t>
            </a:r>
            <a:endParaRPr/>
          </a:p>
        </p:txBody>
      </p:sp>
      <p:sp>
        <p:nvSpPr>
          <p:cNvPr id="71" name="Google Shape;71;p10"/>
          <p:cNvSpPr txBox="1"/>
          <p:nvPr>
            <p:ph idx="1" type="subTitle"/>
          </p:nvPr>
        </p:nvSpPr>
        <p:spPr>
          <a:xfrm>
            <a:off x="348150" y="782450"/>
            <a:ext cx="8447700" cy="36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Kubernetes basics and toolkits</a:t>
            </a:r>
            <a:endParaRPr/>
          </a:p>
        </p:txBody>
      </p:sp>
      <p:sp>
        <p:nvSpPr>
          <p:cNvPr id="72" name="Google Shape;72;p10"/>
          <p:cNvSpPr txBox="1"/>
          <p:nvPr>
            <p:ph idx="4" type="body"/>
          </p:nvPr>
        </p:nvSpPr>
        <p:spPr>
          <a:xfrm>
            <a:off x="492500" y="1340550"/>
            <a:ext cx="8009400" cy="38031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300">
                <a:latin typeface="Inter Black"/>
                <a:ea typeface="Inter Black"/>
                <a:cs typeface="Inter Black"/>
                <a:sym typeface="Inter Black"/>
              </a:rPr>
              <a:t>Three mediums of running ML tasks</a:t>
            </a:r>
            <a:endParaRPr sz="1100"/>
          </a:p>
          <a:p>
            <a:pPr indent="0" lvl="0" marL="0" rtl="0" algn="l">
              <a:spcBef>
                <a:spcPts val="0"/>
              </a:spcBef>
              <a:spcAft>
                <a:spcPts val="0"/>
              </a:spcAft>
              <a:buNone/>
            </a:pPr>
            <a:r>
              <a:rPr lang="en" sz="1100"/>
              <a:t>ML tasks can be run on Nautilus in 3 ways.</a:t>
            </a:r>
            <a:endParaRPr sz="1100"/>
          </a:p>
          <a:p>
            <a:pPr indent="-298450" lvl="0" marL="457200" rtl="0" algn="l">
              <a:spcBef>
                <a:spcPts val="0"/>
              </a:spcBef>
              <a:spcAft>
                <a:spcPts val="0"/>
              </a:spcAft>
              <a:buSzPts val="1100"/>
              <a:buChar char="●"/>
            </a:pPr>
            <a:r>
              <a:rPr lang="en" sz="1100"/>
              <a:t>Create a pod that stays up for </a:t>
            </a:r>
            <a:r>
              <a:rPr b="1" lang="en" sz="1100"/>
              <a:t>6 hours</a:t>
            </a:r>
            <a:r>
              <a:rPr lang="en" sz="1100"/>
              <a:t>. You can request at most </a:t>
            </a:r>
            <a:r>
              <a:rPr b="1" lang="en" sz="1100"/>
              <a:t>1 GPU</a:t>
            </a:r>
            <a:r>
              <a:rPr lang="en" sz="1100"/>
              <a:t>. Usually for debugging.</a:t>
            </a:r>
            <a:endParaRPr sz="1100"/>
          </a:p>
          <a:p>
            <a:pPr indent="-298450" lvl="0" marL="457200" rtl="0" algn="l">
              <a:spcBef>
                <a:spcPts val="0"/>
              </a:spcBef>
              <a:spcAft>
                <a:spcPts val="0"/>
              </a:spcAft>
              <a:buSzPts val="1100"/>
              <a:buChar char="●"/>
            </a:pPr>
            <a:r>
              <a:rPr lang="en" sz="1100"/>
              <a:t>Create a batch-job that execute a list of commands and terminates on finish. No resource limit, but requesting much </a:t>
            </a:r>
            <a:r>
              <a:rPr b="1" lang="en" sz="1100"/>
              <a:t>more than needed </a:t>
            </a:r>
            <a:r>
              <a:rPr lang="en" sz="1100"/>
              <a:t>or</a:t>
            </a:r>
            <a:r>
              <a:rPr b="1" lang="en" sz="1100"/>
              <a:t> running everrunning command </a:t>
            </a:r>
            <a:r>
              <a:rPr lang="en" sz="1100"/>
              <a:t>violates policy. </a:t>
            </a:r>
            <a:endParaRPr sz="1100"/>
          </a:p>
          <a:p>
            <a:pPr indent="-298450" lvl="0" marL="457200" rtl="0" algn="l">
              <a:spcBef>
                <a:spcPts val="0"/>
              </a:spcBef>
              <a:spcAft>
                <a:spcPts val="0"/>
              </a:spcAft>
              <a:buSzPts val="1100"/>
              <a:buChar char="●"/>
            </a:pPr>
            <a:r>
              <a:rPr lang="en" sz="1100"/>
              <a:t>Create a deployment that stays up for </a:t>
            </a:r>
            <a:r>
              <a:rPr b="1" lang="en" sz="1100"/>
              <a:t>2 weeks</a:t>
            </a:r>
            <a:r>
              <a:rPr lang="en" sz="1100"/>
              <a:t>. No resource limit, but requesting </a:t>
            </a:r>
            <a:r>
              <a:rPr b="1" lang="en" sz="1100"/>
              <a:t>more than minimal </a:t>
            </a:r>
            <a:r>
              <a:rPr lang="en" sz="1100"/>
              <a:t>violates policy. Usually not recommended for ML tasks.</a:t>
            </a:r>
            <a:endParaRPr sz="1100"/>
          </a:p>
          <a:p>
            <a:pPr indent="-298450" lvl="0" marL="457200" rtl="0" algn="l">
              <a:spcBef>
                <a:spcPts val="0"/>
              </a:spcBef>
              <a:spcAft>
                <a:spcPts val="0"/>
              </a:spcAft>
              <a:buSzPts val="1100"/>
              <a:buChar char="●"/>
            </a:pPr>
            <a:r>
              <a:rPr lang="en" sz="1100"/>
              <a:t>See </a:t>
            </a:r>
            <a:r>
              <a:rPr lang="en" sz="1100" u="sng">
                <a:solidFill>
                  <a:schemeClr val="hlink"/>
                </a:solidFill>
                <a:hlinkClick r:id="rId3"/>
              </a:rPr>
              <a:t>https://ucsd-prp.gitlab.io/userdocs/start/policies/</a:t>
            </a:r>
            <a:r>
              <a:rPr lang="en" sz="1100"/>
              <a:t> for more details.</a:t>
            </a:r>
            <a:endParaRPr sz="1100"/>
          </a:p>
          <a:p>
            <a:pPr indent="0" lvl="0" marL="0" rtl="0" algn="l">
              <a:lnSpc>
                <a:spcPct val="150000"/>
              </a:lnSpc>
              <a:spcBef>
                <a:spcPts val="0"/>
              </a:spcBef>
              <a:spcAft>
                <a:spcPts val="0"/>
              </a:spcAft>
              <a:buNone/>
            </a:pPr>
            <a:r>
              <a:t/>
            </a:r>
            <a:endParaRPr sz="1300">
              <a:latin typeface="Inter Black"/>
              <a:ea typeface="Inter Black"/>
              <a:cs typeface="Inter Black"/>
              <a:sym typeface="Inter Black"/>
            </a:endParaRPr>
          </a:p>
          <a:p>
            <a:pPr indent="0" lvl="0" marL="0" rtl="0" algn="l">
              <a:lnSpc>
                <a:spcPct val="150000"/>
              </a:lnSpc>
              <a:spcBef>
                <a:spcPts val="0"/>
              </a:spcBef>
              <a:spcAft>
                <a:spcPts val="0"/>
              </a:spcAft>
              <a:buNone/>
            </a:pPr>
            <a:r>
              <a:rPr lang="en" sz="1300">
                <a:latin typeface="Inter Black"/>
                <a:ea typeface="Inter Black"/>
                <a:cs typeface="Inter Black"/>
                <a:sym typeface="Inter Black"/>
              </a:rPr>
              <a:t>Kubectl</a:t>
            </a:r>
            <a:endParaRPr sz="1300">
              <a:latin typeface="Inter Black"/>
              <a:ea typeface="Inter Black"/>
              <a:cs typeface="Inter Black"/>
              <a:sym typeface="Inter Black"/>
            </a:endParaRPr>
          </a:p>
          <a:p>
            <a:pPr indent="0" lvl="0" marL="0" rtl="0" algn="l">
              <a:spcBef>
                <a:spcPts val="0"/>
              </a:spcBef>
              <a:spcAft>
                <a:spcPts val="0"/>
              </a:spcAft>
              <a:buNone/>
            </a:pPr>
            <a:r>
              <a:rPr lang="en">
                <a:latin typeface="Courier New"/>
                <a:ea typeface="Courier New"/>
                <a:cs typeface="Courier New"/>
                <a:sym typeface="Courier New"/>
              </a:rPr>
              <a:t>kubectl </a:t>
            </a:r>
            <a:r>
              <a:rPr lang="en" sz="1100"/>
              <a:t>is the official command-line tool for creating / deleting / inspecting above, and more (not covered)</a:t>
            </a:r>
            <a:endParaRPr sz="1100"/>
          </a:p>
          <a:p>
            <a:pPr indent="0" lvl="0" marL="0" rtl="0" algn="l">
              <a:spcBef>
                <a:spcPts val="0"/>
              </a:spcBef>
              <a:spcAft>
                <a:spcPts val="0"/>
              </a:spcAft>
              <a:buNone/>
            </a:pPr>
            <a:r>
              <a:t/>
            </a:r>
            <a:endParaRPr sz="1100"/>
          </a:p>
          <a:p>
            <a:pPr indent="0" lvl="0" marL="0" rtl="0" algn="l">
              <a:lnSpc>
                <a:spcPct val="150000"/>
              </a:lnSpc>
              <a:spcBef>
                <a:spcPts val="0"/>
              </a:spcBef>
              <a:spcAft>
                <a:spcPts val="0"/>
              </a:spcAft>
              <a:buNone/>
            </a:pPr>
            <a:r>
              <a:rPr lang="en" sz="1300">
                <a:latin typeface="Inter Black"/>
                <a:ea typeface="Inter Black"/>
                <a:cs typeface="Inter Black"/>
                <a:sym typeface="Inter Black"/>
              </a:rPr>
              <a:t>GUI wrapper of Kubectl</a:t>
            </a:r>
            <a:endParaRPr sz="1300">
              <a:latin typeface="Inter Black"/>
              <a:ea typeface="Inter Black"/>
              <a:cs typeface="Inter Black"/>
              <a:sym typeface="Inter Black"/>
            </a:endParaRPr>
          </a:p>
          <a:p>
            <a:pPr indent="0" lvl="0" marL="0" rtl="0" algn="l">
              <a:spcBef>
                <a:spcPts val="0"/>
              </a:spcBef>
              <a:spcAft>
                <a:spcPts val="0"/>
              </a:spcAft>
              <a:buNone/>
            </a:pPr>
            <a:r>
              <a:rPr lang="en" sz="1100"/>
              <a:t>Toolkits like Octant and VSCode Kube plugin provide GUI for </a:t>
            </a:r>
            <a:r>
              <a:rPr lang="en">
                <a:latin typeface="Courier New"/>
                <a:ea typeface="Courier New"/>
                <a:cs typeface="Courier New"/>
                <a:sym typeface="Courier New"/>
              </a:rPr>
              <a:t>kubectl</a:t>
            </a:r>
            <a:r>
              <a:rPr lang="en" sz="1100"/>
              <a:t>. </a:t>
            </a:r>
            <a:endParaRPr sz="1100"/>
          </a:p>
          <a:p>
            <a:pPr indent="0" lvl="0" marL="0" rtl="0" algn="l">
              <a:spcBef>
                <a:spcPts val="0"/>
              </a:spcBef>
              <a:spcAft>
                <a:spcPts val="0"/>
              </a:spcAft>
              <a:buNone/>
            </a:pPr>
            <a:r>
              <a:rPr b="1" lang="en" sz="1100"/>
              <a:t>Pros:</a:t>
            </a:r>
            <a:r>
              <a:rPr lang="en" sz="1100"/>
              <a:t> Help understand the cluster better; Remind deletion of resource. </a:t>
            </a:r>
            <a:r>
              <a:rPr b="1" lang="en" sz="1100"/>
              <a:t>Cons:</a:t>
            </a:r>
            <a:r>
              <a:rPr lang="en" sz="1100"/>
              <a:t> Not so geeky.</a:t>
            </a:r>
            <a:endParaRPr sz="1100"/>
          </a:p>
        </p:txBody>
      </p:sp>
      <p:pic>
        <p:nvPicPr>
          <p:cNvPr id="73" name="Google Shape;73;p10"/>
          <p:cNvPicPr preferRelativeResize="0"/>
          <p:nvPr/>
        </p:nvPicPr>
        <p:blipFill>
          <a:blip r:embed="rId4">
            <a:alphaModFix/>
          </a:blip>
          <a:stretch>
            <a:fillRect/>
          </a:stretch>
        </p:blipFill>
        <p:spPr>
          <a:xfrm>
            <a:off x="5761575" y="2717100"/>
            <a:ext cx="800100" cy="80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Hello World!</a:t>
            </a:r>
            <a:endParaRPr/>
          </a:p>
        </p:txBody>
      </p:sp>
      <p:sp>
        <p:nvSpPr>
          <p:cNvPr id="79" name="Google Shape;79;p11"/>
          <p:cNvSpPr txBox="1"/>
          <p:nvPr>
            <p:ph idx="1" type="subTitle"/>
          </p:nvPr>
        </p:nvSpPr>
        <p:spPr>
          <a:xfrm>
            <a:off x="348150" y="782450"/>
            <a:ext cx="8447700" cy="36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Steps for training on MNIST using Nautilus</a:t>
            </a:r>
            <a:endParaRPr/>
          </a:p>
        </p:txBody>
      </p:sp>
      <p:sp>
        <p:nvSpPr>
          <p:cNvPr id="80" name="Google Shape;80;p11"/>
          <p:cNvSpPr/>
          <p:nvPr/>
        </p:nvSpPr>
        <p:spPr>
          <a:xfrm>
            <a:off x="636425" y="1345450"/>
            <a:ext cx="2074200" cy="58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1. Log-in Nautilus as a student</a:t>
            </a:r>
            <a:endParaRPr/>
          </a:p>
        </p:txBody>
      </p:sp>
      <p:sp>
        <p:nvSpPr>
          <p:cNvPr id="81" name="Google Shape;81;p11"/>
          <p:cNvSpPr/>
          <p:nvPr/>
        </p:nvSpPr>
        <p:spPr>
          <a:xfrm>
            <a:off x="636425" y="2202750"/>
            <a:ext cx="2074200" cy="58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2</a:t>
            </a:r>
            <a:r>
              <a:rPr lang="en" sz="1200">
                <a:solidFill>
                  <a:schemeClr val="dk1"/>
                </a:solidFill>
                <a:latin typeface="Inter"/>
                <a:ea typeface="Inter"/>
                <a:cs typeface="Inter"/>
                <a:sym typeface="Inter"/>
              </a:rPr>
              <a:t>. </a:t>
            </a:r>
            <a:r>
              <a:rPr lang="en" sz="1200">
                <a:solidFill>
                  <a:schemeClr val="dk1"/>
                </a:solidFill>
                <a:latin typeface="Inter"/>
                <a:ea typeface="Inter"/>
                <a:cs typeface="Inter"/>
                <a:sym typeface="Inter"/>
              </a:rPr>
              <a:t>Be authorized as a user under a namespace</a:t>
            </a:r>
            <a:endParaRPr/>
          </a:p>
        </p:txBody>
      </p:sp>
      <p:sp>
        <p:nvSpPr>
          <p:cNvPr id="82" name="Google Shape;82;p11"/>
          <p:cNvSpPr/>
          <p:nvPr/>
        </p:nvSpPr>
        <p:spPr>
          <a:xfrm>
            <a:off x="636425" y="3050850"/>
            <a:ext cx="2074200" cy="5856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3. Claim your own/shared persistent storage</a:t>
            </a:r>
            <a:endParaRPr/>
          </a:p>
        </p:txBody>
      </p:sp>
      <p:sp>
        <p:nvSpPr>
          <p:cNvPr id="83" name="Google Shape;83;p11"/>
          <p:cNvSpPr/>
          <p:nvPr/>
        </p:nvSpPr>
        <p:spPr>
          <a:xfrm>
            <a:off x="636425" y="3838250"/>
            <a:ext cx="2074200" cy="5856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4</a:t>
            </a:r>
            <a:r>
              <a:rPr lang="en" sz="1200">
                <a:solidFill>
                  <a:schemeClr val="dk1"/>
                </a:solidFill>
                <a:latin typeface="Inter"/>
                <a:ea typeface="Inter"/>
                <a:cs typeface="Inter"/>
                <a:sym typeface="Inter"/>
              </a:rPr>
              <a:t>. Find a good Docker </a:t>
            </a:r>
            <a:r>
              <a:rPr lang="en" sz="1200">
                <a:solidFill>
                  <a:schemeClr val="dk1"/>
                </a:solidFill>
                <a:latin typeface="Inter"/>
                <a:ea typeface="Inter"/>
                <a:cs typeface="Inter"/>
                <a:sym typeface="Inter"/>
              </a:rPr>
              <a:t>image</a:t>
            </a:r>
            <a:r>
              <a:rPr lang="en" sz="1200">
                <a:solidFill>
                  <a:schemeClr val="dk1"/>
                </a:solidFill>
                <a:latin typeface="Inter"/>
                <a:ea typeface="Inter"/>
                <a:cs typeface="Inter"/>
                <a:sym typeface="Inter"/>
              </a:rPr>
              <a:t> for your project</a:t>
            </a:r>
            <a:endParaRPr/>
          </a:p>
        </p:txBody>
      </p:sp>
      <p:sp>
        <p:nvSpPr>
          <p:cNvPr id="84" name="Google Shape;84;p11"/>
          <p:cNvSpPr/>
          <p:nvPr/>
        </p:nvSpPr>
        <p:spPr>
          <a:xfrm>
            <a:off x="491825" y="4423950"/>
            <a:ext cx="2363400" cy="5856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4. Build your Docker image and Push to Gitlab (optional)</a:t>
            </a:r>
            <a:endParaRPr/>
          </a:p>
        </p:txBody>
      </p:sp>
      <p:cxnSp>
        <p:nvCxnSpPr>
          <p:cNvPr id="85" name="Google Shape;85;p11"/>
          <p:cNvCxnSpPr>
            <a:stCxn id="80" idx="2"/>
            <a:endCxn id="81" idx="0"/>
          </p:cNvCxnSpPr>
          <p:nvPr/>
        </p:nvCxnSpPr>
        <p:spPr>
          <a:xfrm>
            <a:off x="1673525" y="1931050"/>
            <a:ext cx="0" cy="271800"/>
          </a:xfrm>
          <a:prstGeom prst="straightConnector1">
            <a:avLst/>
          </a:prstGeom>
          <a:noFill/>
          <a:ln cap="flat" cmpd="sng" w="9525">
            <a:solidFill>
              <a:schemeClr val="dk2"/>
            </a:solidFill>
            <a:prstDash val="solid"/>
            <a:round/>
            <a:headEnd len="med" w="med" type="none"/>
            <a:tailEnd len="med" w="med" type="triangle"/>
          </a:ln>
        </p:spPr>
      </p:cxnSp>
      <p:cxnSp>
        <p:nvCxnSpPr>
          <p:cNvPr id="86" name="Google Shape;86;p11"/>
          <p:cNvCxnSpPr>
            <a:stCxn id="81" idx="2"/>
            <a:endCxn id="82" idx="0"/>
          </p:cNvCxnSpPr>
          <p:nvPr/>
        </p:nvCxnSpPr>
        <p:spPr>
          <a:xfrm>
            <a:off x="1673525" y="2788350"/>
            <a:ext cx="0" cy="262500"/>
          </a:xfrm>
          <a:prstGeom prst="straightConnector1">
            <a:avLst/>
          </a:prstGeom>
          <a:noFill/>
          <a:ln cap="flat" cmpd="sng" w="9525">
            <a:solidFill>
              <a:schemeClr val="dk2"/>
            </a:solidFill>
            <a:prstDash val="solid"/>
            <a:round/>
            <a:headEnd len="med" w="med" type="none"/>
            <a:tailEnd len="med" w="med" type="triangle"/>
          </a:ln>
        </p:spPr>
      </p:cxnSp>
      <p:cxnSp>
        <p:nvCxnSpPr>
          <p:cNvPr id="87" name="Google Shape;87;p11"/>
          <p:cNvCxnSpPr>
            <a:stCxn id="82" idx="2"/>
            <a:endCxn id="83" idx="0"/>
          </p:cNvCxnSpPr>
          <p:nvPr/>
        </p:nvCxnSpPr>
        <p:spPr>
          <a:xfrm>
            <a:off x="1673525" y="3636450"/>
            <a:ext cx="0" cy="201900"/>
          </a:xfrm>
          <a:prstGeom prst="straightConnector1">
            <a:avLst/>
          </a:prstGeom>
          <a:noFill/>
          <a:ln cap="flat" cmpd="sng" w="9525">
            <a:solidFill>
              <a:schemeClr val="dk2"/>
            </a:solidFill>
            <a:prstDash val="solid"/>
            <a:round/>
            <a:headEnd len="med" w="med" type="none"/>
            <a:tailEnd len="med" w="med" type="triangle"/>
          </a:ln>
        </p:spPr>
      </p:cxnSp>
      <p:sp>
        <p:nvSpPr>
          <p:cNvPr id="88" name="Google Shape;88;p11"/>
          <p:cNvSpPr txBox="1"/>
          <p:nvPr/>
        </p:nvSpPr>
        <p:spPr>
          <a:xfrm>
            <a:off x="173525" y="423897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lt1"/>
                </a:solidFill>
                <a:latin typeface="Inter"/>
                <a:ea typeface="Inter"/>
                <a:cs typeface="Inter"/>
                <a:sym typeface="Inter"/>
              </a:rPr>
              <a:t>OR</a:t>
            </a:r>
            <a:r>
              <a:rPr b="1" lang="en" sz="1200">
                <a:solidFill>
                  <a:schemeClr val="lt1"/>
                </a:solidFill>
                <a:latin typeface="Inter"/>
                <a:ea typeface="Inter"/>
                <a:cs typeface="Inter"/>
                <a:sym typeface="Inter"/>
              </a:rPr>
              <a:t> </a:t>
            </a:r>
            <a:endParaRPr b="1">
              <a:solidFill>
                <a:schemeClr val="lt1"/>
              </a:solidFill>
            </a:endParaRPr>
          </a:p>
        </p:txBody>
      </p:sp>
      <p:sp>
        <p:nvSpPr>
          <p:cNvPr id="89" name="Google Shape;89;p11"/>
          <p:cNvSpPr/>
          <p:nvPr/>
        </p:nvSpPr>
        <p:spPr>
          <a:xfrm>
            <a:off x="3612175" y="1345450"/>
            <a:ext cx="2470800" cy="5856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5. Try training commands using a pod / deployment</a:t>
            </a:r>
            <a:endParaRPr/>
          </a:p>
        </p:txBody>
      </p:sp>
      <p:sp>
        <p:nvSpPr>
          <p:cNvPr id="90" name="Google Shape;90;p11"/>
          <p:cNvSpPr/>
          <p:nvPr/>
        </p:nvSpPr>
        <p:spPr>
          <a:xfrm>
            <a:off x="3618775" y="3034600"/>
            <a:ext cx="2470800" cy="585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7</a:t>
            </a:r>
            <a:r>
              <a:rPr lang="en" sz="1200">
                <a:solidFill>
                  <a:schemeClr val="dk1"/>
                </a:solidFill>
                <a:latin typeface="Inter"/>
                <a:ea typeface="Inter"/>
                <a:cs typeface="Inter"/>
                <a:sym typeface="Inter"/>
              </a:rPr>
              <a:t>. Monitor and set correct resource usage (required)</a:t>
            </a:r>
            <a:endParaRPr sz="1200">
              <a:solidFill>
                <a:schemeClr val="dk1"/>
              </a:solidFill>
              <a:latin typeface="Inter"/>
              <a:ea typeface="Inter"/>
              <a:cs typeface="Inter"/>
              <a:sym typeface="Inter"/>
            </a:endParaRPr>
          </a:p>
        </p:txBody>
      </p:sp>
      <p:sp>
        <p:nvSpPr>
          <p:cNvPr id="91" name="Google Shape;91;p11"/>
          <p:cNvSpPr/>
          <p:nvPr/>
        </p:nvSpPr>
        <p:spPr>
          <a:xfrm>
            <a:off x="3739800" y="2190025"/>
            <a:ext cx="2215500" cy="5856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6</a:t>
            </a:r>
            <a:r>
              <a:rPr lang="en" sz="1200">
                <a:solidFill>
                  <a:schemeClr val="dk1"/>
                </a:solidFill>
                <a:latin typeface="Inter"/>
                <a:ea typeface="Inter"/>
                <a:cs typeface="Inter"/>
                <a:sym typeface="Inter"/>
              </a:rPr>
              <a:t>. Create and run your job</a:t>
            </a:r>
            <a:endParaRPr/>
          </a:p>
        </p:txBody>
      </p:sp>
      <p:sp>
        <p:nvSpPr>
          <p:cNvPr id="92" name="Google Shape;92;p11"/>
          <p:cNvSpPr/>
          <p:nvPr/>
        </p:nvSpPr>
        <p:spPr>
          <a:xfrm>
            <a:off x="3817075" y="3871050"/>
            <a:ext cx="2074200" cy="5856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8</a:t>
            </a:r>
            <a:r>
              <a:rPr lang="en" sz="1200">
                <a:solidFill>
                  <a:schemeClr val="dk1"/>
                </a:solidFill>
                <a:latin typeface="Inter"/>
                <a:ea typeface="Inter"/>
                <a:cs typeface="Inter"/>
                <a:sym typeface="Inter"/>
              </a:rPr>
              <a:t>. Retrieve your result in </a:t>
            </a:r>
            <a:r>
              <a:rPr lang="en" sz="1200">
                <a:solidFill>
                  <a:schemeClr val="dk1"/>
                </a:solidFill>
                <a:latin typeface="Inter"/>
                <a:ea typeface="Inter"/>
                <a:cs typeface="Inter"/>
                <a:sym typeface="Inter"/>
              </a:rPr>
              <a:t>persistent</a:t>
            </a:r>
            <a:r>
              <a:rPr lang="en" sz="1200">
                <a:solidFill>
                  <a:schemeClr val="dk1"/>
                </a:solidFill>
                <a:latin typeface="Inter"/>
                <a:ea typeface="Inter"/>
                <a:cs typeface="Inter"/>
                <a:sym typeface="Inter"/>
              </a:rPr>
              <a:t> storage</a:t>
            </a:r>
            <a:endParaRPr/>
          </a:p>
        </p:txBody>
      </p:sp>
      <p:cxnSp>
        <p:nvCxnSpPr>
          <p:cNvPr id="93" name="Google Shape;93;p11"/>
          <p:cNvCxnSpPr>
            <a:stCxn id="89" idx="2"/>
            <a:endCxn id="91" idx="0"/>
          </p:cNvCxnSpPr>
          <p:nvPr/>
        </p:nvCxnSpPr>
        <p:spPr>
          <a:xfrm>
            <a:off x="4847575" y="1931050"/>
            <a:ext cx="0" cy="258900"/>
          </a:xfrm>
          <a:prstGeom prst="straightConnector1">
            <a:avLst/>
          </a:prstGeom>
          <a:noFill/>
          <a:ln cap="flat" cmpd="sng" w="9525">
            <a:solidFill>
              <a:schemeClr val="dk2"/>
            </a:solidFill>
            <a:prstDash val="solid"/>
            <a:round/>
            <a:headEnd len="med" w="med" type="none"/>
            <a:tailEnd len="med" w="med" type="triangle"/>
          </a:ln>
        </p:spPr>
      </p:cxnSp>
      <p:cxnSp>
        <p:nvCxnSpPr>
          <p:cNvPr id="94" name="Google Shape;94;p11"/>
          <p:cNvCxnSpPr>
            <a:stCxn id="91" idx="2"/>
            <a:endCxn id="90" idx="0"/>
          </p:cNvCxnSpPr>
          <p:nvPr/>
        </p:nvCxnSpPr>
        <p:spPr>
          <a:xfrm>
            <a:off x="4847550" y="2775625"/>
            <a:ext cx="6600" cy="258900"/>
          </a:xfrm>
          <a:prstGeom prst="straightConnector1">
            <a:avLst/>
          </a:prstGeom>
          <a:noFill/>
          <a:ln cap="flat" cmpd="sng" w="9525">
            <a:solidFill>
              <a:schemeClr val="dk2"/>
            </a:solidFill>
            <a:prstDash val="solid"/>
            <a:round/>
            <a:headEnd len="med" w="med" type="none"/>
            <a:tailEnd len="med" w="med" type="triangle"/>
          </a:ln>
        </p:spPr>
      </p:cxnSp>
      <p:cxnSp>
        <p:nvCxnSpPr>
          <p:cNvPr id="95" name="Google Shape;95;p11"/>
          <p:cNvCxnSpPr>
            <a:stCxn id="90" idx="2"/>
            <a:endCxn id="92" idx="0"/>
          </p:cNvCxnSpPr>
          <p:nvPr/>
        </p:nvCxnSpPr>
        <p:spPr>
          <a:xfrm>
            <a:off x="4854175" y="3620200"/>
            <a:ext cx="0" cy="250800"/>
          </a:xfrm>
          <a:prstGeom prst="straightConnector1">
            <a:avLst/>
          </a:prstGeom>
          <a:noFill/>
          <a:ln cap="flat" cmpd="sng" w="9525">
            <a:solidFill>
              <a:schemeClr val="dk2"/>
            </a:solidFill>
            <a:prstDash val="solid"/>
            <a:round/>
            <a:headEnd len="med" w="med" type="none"/>
            <a:tailEnd len="med" w="med" type="triangle"/>
          </a:ln>
        </p:spPr>
      </p:cxnSp>
      <p:cxnSp>
        <p:nvCxnSpPr>
          <p:cNvPr id="96" name="Google Shape;96;p11"/>
          <p:cNvCxnSpPr>
            <a:stCxn id="83" idx="3"/>
            <a:endCxn id="89" idx="1"/>
          </p:cNvCxnSpPr>
          <p:nvPr/>
        </p:nvCxnSpPr>
        <p:spPr>
          <a:xfrm flipH="1" rot="10800000">
            <a:off x="2710625" y="1638350"/>
            <a:ext cx="901500" cy="2492700"/>
          </a:xfrm>
          <a:prstGeom prst="straightConnector1">
            <a:avLst/>
          </a:prstGeom>
          <a:noFill/>
          <a:ln cap="flat" cmpd="sng" w="9525">
            <a:solidFill>
              <a:schemeClr val="dk2"/>
            </a:solidFill>
            <a:prstDash val="solid"/>
            <a:round/>
            <a:headEnd len="med" w="med" type="none"/>
            <a:tailEnd len="med" w="med" type="triangle"/>
          </a:ln>
        </p:spPr>
      </p:cxnSp>
      <p:sp>
        <p:nvSpPr>
          <p:cNvPr id="97" name="Google Shape;97;p11"/>
          <p:cNvSpPr txBox="1"/>
          <p:nvPr>
            <p:ph idx="4" type="body"/>
          </p:nvPr>
        </p:nvSpPr>
        <p:spPr>
          <a:xfrm>
            <a:off x="6779600" y="4167750"/>
            <a:ext cx="2265900" cy="8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Red blocks are what people usually forget to do</a:t>
            </a:r>
            <a:endParaRPr sz="1100"/>
          </a:p>
        </p:txBody>
      </p:sp>
      <p:sp>
        <p:nvSpPr>
          <p:cNvPr id="98" name="Google Shape;98;p11"/>
          <p:cNvSpPr/>
          <p:nvPr/>
        </p:nvSpPr>
        <p:spPr>
          <a:xfrm>
            <a:off x="6779575" y="2368550"/>
            <a:ext cx="1955100" cy="10323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Inter"/>
                <a:ea typeface="Inter"/>
                <a:cs typeface="Inter"/>
                <a:sym typeface="Inter"/>
              </a:rPr>
              <a:t>5.5</a:t>
            </a:r>
            <a:r>
              <a:rPr lang="en" sz="1200">
                <a:solidFill>
                  <a:schemeClr val="dk1"/>
                </a:solidFill>
                <a:latin typeface="Inter"/>
                <a:ea typeface="Inter"/>
                <a:cs typeface="Inter"/>
                <a:sym typeface="Inter"/>
              </a:rPr>
              <a:t>. </a:t>
            </a:r>
            <a:endParaRPr sz="1200">
              <a:solidFill>
                <a:schemeClr val="dk1"/>
              </a:solidFill>
              <a:latin typeface="Inter"/>
              <a:ea typeface="Inter"/>
              <a:cs typeface="Inter"/>
              <a:sym typeface="Inter"/>
            </a:endParaRPr>
          </a:p>
          <a:p>
            <a:pPr indent="0" lvl="0" marL="0" rtl="0" algn="ctr">
              <a:spcBef>
                <a:spcPts val="0"/>
              </a:spcBef>
              <a:spcAft>
                <a:spcPts val="0"/>
              </a:spcAft>
              <a:buNone/>
            </a:pPr>
            <a:r>
              <a:rPr lang="en" sz="1200">
                <a:solidFill>
                  <a:schemeClr val="dk1"/>
                </a:solidFill>
                <a:latin typeface="Inter"/>
                <a:ea typeface="Inter"/>
                <a:cs typeface="Inter"/>
                <a:sym typeface="Inter"/>
              </a:rPr>
              <a:t>Delete your deployment (required) / job / pod (recommended)</a:t>
            </a:r>
            <a:endParaRPr sz="1200">
              <a:solidFill>
                <a:schemeClr val="dk1"/>
              </a:solidFill>
              <a:latin typeface="Inter"/>
              <a:ea typeface="Inter"/>
              <a:cs typeface="Inter"/>
              <a:sym typeface="Inter"/>
            </a:endParaRPr>
          </a:p>
        </p:txBody>
      </p:sp>
      <p:cxnSp>
        <p:nvCxnSpPr>
          <p:cNvPr id="99" name="Google Shape;99;p11"/>
          <p:cNvCxnSpPr>
            <a:stCxn id="89" idx="3"/>
            <a:endCxn id="98" idx="1"/>
          </p:cNvCxnSpPr>
          <p:nvPr/>
        </p:nvCxnSpPr>
        <p:spPr>
          <a:xfrm>
            <a:off x="6082975" y="1638250"/>
            <a:ext cx="696600" cy="1246500"/>
          </a:xfrm>
          <a:prstGeom prst="straightConnector1">
            <a:avLst/>
          </a:prstGeom>
          <a:noFill/>
          <a:ln cap="flat" cmpd="sng" w="9525">
            <a:solidFill>
              <a:schemeClr val="dk2"/>
            </a:solidFill>
            <a:prstDash val="solid"/>
            <a:round/>
            <a:headEnd len="med" w="med" type="none"/>
            <a:tailEnd len="med" w="med" type="triangle"/>
          </a:ln>
        </p:spPr>
      </p:cxnSp>
      <p:cxnSp>
        <p:nvCxnSpPr>
          <p:cNvPr id="100" name="Google Shape;100;p11"/>
          <p:cNvCxnSpPr>
            <a:stCxn id="92" idx="3"/>
            <a:endCxn id="98" idx="1"/>
          </p:cNvCxnSpPr>
          <p:nvPr/>
        </p:nvCxnSpPr>
        <p:spPr>
          <a:xfrm flipH="1" rot="10800000">
            <a:off x="5891275" y="2884650"/>
            <a:ext cx="888300" cy="1279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Before Training MNIST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Get Approved to Nautilus</a:t>
            </a:r>
            <a:endParaRPr/>
          </a:p>
        </p:txBody>
      </p:sp>
      <p:sp>
        <p:nvSpPr>
          <p:cNvPr id="111" name="Google Shape;111;p13"/>
          <p:cNvSpPr txBox="1"/>
          <p:nvPr>
            <p:ph idx="1" type="subTitle"/>
          </p:nvPr>
        </p:nvSpPr>
        <p:spPr>
          <a:xfrm>
            <a:off x="348150" y="782450"/>
            <a:ext cx="8447700" cy="478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1. Log-in Nautilus as a student; 2. Be authorized as a user under a namespace </a:t>
            </a:r>
            <a:endParaRPr/>
          </a:p>
          <a:p>
            <a:pPr indent="0" lvl="0" marL="0" rtl="0" algn="l">
              <a:spcBef>
                <a:spcPts val="0"/>
              </a:spcBef>
              <a:spcAft>
                <a:spcPts val="0"/>
              </a:spcAft>
              <a:buNone/>
            </a:pPr>
            <a:r>
              <a:t/>
            </a:r>
            <a:endParaRPr/>
          </a:p>
        </p:txBody>
      </p:sp>
      <p:sp>
        <p:nvSpPr>
          <p:cNvPr id="112" name="Google Shape;112;p13"/>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Before Running MNIST</a:t>
            </a:r>
            <a:endParaRPr/>
          </a:p>
        </p:txBody>
      </p:sp>
      <p:sp>
        <p:nvSpPr>
          <p:cNvPr id="113" name="Google Shape;113;p13"/>
          <p:cNvSpPr txBox="1"/>
          <p:nvPr>
            <p:ph idx="4" type="body"/>
          </p:nvPr>
        </p:nvSpPr>
        <p:spPr>
          <a:xfrm>
            <a:off x="414900" y="1770950"/>
            <a:ext cx="5356500" cy="3008700"/>
          </a:xfrm>
          <a:prstGeom prst="rect">
            <a:avLst/>
          </a:prstGeom>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SzPts val="1200"/>
              <a:buAutoNum type="arabicPeriod"/>
            </a:pPr>
            <a:r>
              <a:rPr lang="en"/>
              <a:t>Login into </a:t>
            </a:r>
            <a:r>
              <a:rPr lang="en" u="sng">
                <a:solidFill>
                  <a:schemeClr val="accent5"/>
                </a:solidFill>
                <a:hlinkClick r:id="rId3">
                  <a:extLst>
                    <a:ext uri="{A12FA001-AC4F-418D-AE19-62706E023703}">
                      <ahyp:hlinkClr val="tx"/>
                    </a:ext>
                  </a:extLst>
                </a:hlinkClick>
              </a:rPr>
              <a:t>https://portal.nrp-nautilus.io</a:t>
            </a:r>
            <a:endParaRPr/>
          </a:p>
          <a:p>
            <a:pPr indent="0" lvl="0" marL="0" rtl="0" algn="l">
              <a:lnSpc>
                <a:spcPct val="115000"/>
              </a:lnSpc>
              <a:spcBef>
                <a:spcPts val="1200"/>
              </a:spcBef>
              <a:spcAft>
                <a:spcPts val="0"/>
              </a:spcAft>
              <a:buNone/>
            </a:pPr>
            <a:r>
              <a:rPr lang="en"/>
              <a:t>	1.1 Choose the correct identity provider           </a:t>
            </a:r>
            <a:endParaRPr/>
          </a:p>
          <a:p>
            <a:pPr indent="0" lvl="0" marL="0" rtl="0" algn="l">
              <a:lnSpc>
                <a:spcPct val="115000"/>
              </a:lnSpc>
              <a:spcBef>
                <a:spcPts val="1200"/>
              </a:spcBef>
              <a:spcAft>
                <a:spcPts val="0"/>
              </a:spcAft>
              <a:buNone/>
            </a:pPr>
            <a:r>
              <a:rPr lang="en"/>
              <a:t>           1.2 Finish your login with your UCSD Active Directory account</a:t>
            </a:r>
            <a:endParaRPr/>
          </a:p>
          <a:p>
            <a:pPr indent="-304800" lvl="0" marL="457200" rtl="0" algn="l">
              <a:lnSpc>
                <a:spcPct val="115000"/>
              </a:lnSpc>
              <a:spcBef>
                <a:spcPts val="1200"/>
              </a:spcBef>
              <a:spcAft>
                <a:spcPts val="0"/>
              </a:spcAft>
              <a:buSzPts val="1200"/>
              <a:buAutoNum type="arabicPeriod"/>
            </a:pPr>
            <a:r>
              <a:rPr lang="en"/>
              <a:t>Ask your PI to validate you as a user and add you to the lab’s namespace.</a:t>
            </a:r>
            <a:br>
              <a:rPr lang="en"/>
            </a:br>
            <a:endParaRPr/>
          </a:p>
          <a:p>
            <a:pPr indent="-304800" lvl="0" marL="457200" rtl="0" algn="l">
              <a:lnSpc>
                <a:spcPct val="115000"/>
              </a:lnSpc>
              <a:spcBef>
                <a:spcPts val="0"/>
              </a:spcBef>
              <a:spcAft>
                <a:spcPts val="0"/>
              </a:spcAft>
              <a:buSzPts val="1200"/>
              <a:buAutoNum type="arabicPeriod"/>
            </a:pPr>
            <a:r>
              <a:rPr lang="en"/>
              <a:t>Click on the </a:t>
            </a:r>
            <a:r>
              <a:rPr b="1" lang="en"/>
              <a:t>Get config</a:t>
            </a:r>
            <a:r>
              <a:rPr lang="en"/>
              <a:t> link on </a:t>
            </a:r>
            <a:r>
              <a:rPr lang="en" u="sng">
                <a:solidFill>
                  <a:schemeClr val="hlink"/>
                </a:solidFill>
                <a:hlinkClick r:id="rId4"/>
              </a:rPr>
              <a:t>https://portal.nrp-nautilus.io</a:t>
            </a:r>
            <a:r>
              <a:rPr lang="en"/>
              <a:t>. </a:t>
            </a:r>
            <a:br>
              <a:rPr lang="en"/>
            </a:br>
            <a:r>
              <a:rPr lang="en"/>
              <a:t>You will then download a text file named </a:t>
            </a:r>
            <a:r>
              <a:rPr lang="en">
                <a:latin typeface="Courier New"/>
                <a:ea typeface="Courier New"/>
                <a:cs typeface="Courier New"/>
                <a:sym typeface="Courier New"/>
              </a:rPr>
              <a:t>config</a:t>
            </a:r>
            <a:r>
              <a:rPr lang="en"/>
              <a:t>, which is your Nautilus credential.</a:t>
            </a:r>
            <a:endParaRPr/>
          </a:p>
        </p:txBody>
      </p:sp>
      <p:pic>
        <p:nvPicPr>
          <p:cNvPr id="114" name="Google Shape;114;p13"/>
          <p:cNvPicPr preferRelativeResize="0"/>
          <p:nvPr/>
        </p:nvPicPr>
        <p:blipFill rotWithShape="1">
          <a:blip r:embed="rId5">
            <a:alphaModFix/>
          </a:blip>
          <a:srcRect b="0" l="0" r="0" t="0"/>
          <a:stretch/>
        </p:blipFill>
        <p:spPr>
          <a:xfrm>
            <a:off x="5167050" y="1377500"/>
            <a:ext cx="3628800" cy="996600"/>
          </a:xfrm>
          <a:prstGeom prst="roundRect">
            <a:avLst>
              <a:gd fmla="val 8570" name="adj"/>
            </a:avLst>
          </a:prstGeom>
          <a:noFill/>
          <a:ln>
            <a:noFill/>
          </a:ln>
          <a:effectLst>
            <a:outerShdw blurRad="57150" rotWithShape="0" algn="bl" dir="5400000" dist="19050">
              <a:srgbClr val="000000">
                <a:alpha val="50000"/>
              </a:srgbClr>
            </a:outerShdw>
          </a:effectLst>
        </p:spPr>
      </p:pic>
      <p:sp>
        <p:nvSpPr>
          <p:cNvPr id="115" name="Google Shape;115;p13"/>
          <p:cNvSpPr txBox="1"/>
          <p:nvPr/>
        </p:nvSpPr>
        <p:spPr>
          <a:xfrm>
            <a:off x="5211250" y="1349275"/>
            <a:ext cx="419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dk1"/>
                </a:solidFill>
                <a:latin typeface="Inter"/>
                <a:ea typeface="Inter"/>
                <a:cs typeface="Inter"/>
                <a:sym typeface="Inter"/>
              </a:rPr>
              <a:t>1.1</a:t>
            </a:r>
            <a:endParaRPr/>
          </a:p>
        </p:txBody>
      </p:sp>
      <p:pic>
        <p:nvPicPr>
          <p:cNvPr id="116" name="Google Shape;116;p13"/>
          <p:cNvPicPr preferRelativeResize="0"/>
          <p:nvPr/>
        </p:nvPicPr>
        <p:blipFill rotWithShape="1">
          <a:blip r:embed="rId6">
            <a:alphaModFix/>
          </a:blip>
          <a:srcRect b="47794" l="0" r="0" t="0"/>
          <a:stretch/>
        </p:blipFill>
        <p:spPr>
          <a:xfrm>
            <a:off x="5516075" y="2519175"/>
            <a:ext cx="3279900" cy="1163700"/>
          </a:xfrm>
          <a:prstGeom prst="roundRect">
            <a:avLst>
              <a:gd fmla="val 4176" name="adj"/>
            </a:avLst>
          </a:prstGeom>
          <a:noFill/>
          <a:ln>
            <a:noFill/>
          </a:ln>
          <a:effectLst>
            <a:outerShdw blurRad="57150" rotWithShape="0" algn="bl" dir="5400000" dist="19050">
              <a:srgbClr val="000000">
                <a:alpha val="50000"/>
              </a:srgbClr>
            </a:outerShdw>
          </a:effectLst>
        </p:spPr>
      </p:pic>
      <p:sp>
        <p:nvSpPr>
          <p:cNvPr id="117" name="Google Shape;117;p13"/>
          <p:cNvSpPr txBox="1"/>
          <p:nvPr/>
        </p:nvSpPr>
        <p:spPr>
          <a:xfrm>
            <a:off x="5516075" y="2691675"/>
            <a:ext cx="419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dk1"/>
                </a:solidFill>
                <a:latin typeface="Inter"/>
                <a:ea typeface="Inter"/>
                <a:cs typeface="Inter"/>
                <a:sym typeface="Inter"/>
              </a:rPr>
              <a:t>1.2</a:t>
            </a:r>
            <a:endParaRPr/>
          </a:p>
        </p:txBody>
      </p:sp>
      <p:pic>
        <p:nvPicPr>
          <p:cNvPr id="118" name="Google Shape;118;p13"/>
          <p:cNvPicPr preferRelativeResize="0"/>
          <p:nvPr/>
        </p:nvPicPr>
        <p:blipFill>
          <a:blip r:embed="rId7">
            <a:alphaModFix/>
          </a:blip>
          <a:stretch>
            <a:fillRect/>
          </a:stretch>
        </p:blipFill>
        <p:spPr>
          <a:xfrm>
            <a:off x="1550375" y="4408050"/>
            <a:ext cx="7245600" cy="478200"/>
          </a:xfrm>
          <a:prstGeom prst="roundRect">
            <a:avLst>
              <a:gd fmla="val 16667" name="adj"/>
            </a:avLst>
          </a:prstGeom>
          <a:noFill/>
          <a:ln>
            <a:noFill/>
          </a:ln>
        </p:spPr>
      </p:pic>
      <p:sp>
        <p:nvSpPr>
          <p:cNvPr id="119" name="Google Shape;119;p13"/>
          <p:cNvSpPr txBox="1"/>
          <p:nvPr/>
        </p:nvSpPr>
        <p:spPr>
          <a:xfrm>
            <a:off x="2634600" y="4408050"/>
            <a:ext cx="419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lt1"/>
                </a:solidFill>
                <a:latin typeface="Inter"/>
                <a:ea typeface="Inter"/>
                <a:cs typeface="Inter"/>
                <a:sym typeface="Inter"/>
              </a:rPr>
              <a:t>1.3</a:t>
            </a:r>
            <a:endParaRPr>
              <a:solidFill>
                <a:schemeClr val="lt1"/>
              </a:solidFill>
            </a:endParaRPr>
          </a:p>
        </p:txBody>
      </p:sp>
      <p:sp>
        <p:nvSpPr>
          <p:cNvPr id="120" name="Google Shape;120;p13"/>
          <p:cNvSpPr/>
          <p:nvPr/>
        </p:nvSpPr>
        <p:spPr>
          <a:xfrm>
            <a:off x="6993475" y="4475550"/>
            <a:ext cx="585600" cy="343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3"/>
          <p:cNvPicPr preferRelativeResize="0"/>
          <p:nvPr/>
        </p:nvPicPr>
        <p:blipFill>
          <a:blip r:embed="rId8">
            <a:alphaModFix/>
          </a:blip>
          <a:stretch>
            <a:fillRect/>
          </a:stretch>
        </p:blipFill>
        <p:spPr>
          <a:xfrm>
            <a:off x="3882325" y="1618750"/>
            <a:ext cx="689675" cy="68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4"/>
          <p:cNvSpPr txBox="1"/>
          <p:nvPr>
            <p:ph type="title"/>
          </p:nvPr>
        </p:nvSpPr>
        <p:spPr>
          <a:xfrm>
            <a:off x="317100" y="189900"/>
            <a:ext cx="850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Download Toolkit</a:t>
            </a:r>
            <a:endParaRPr/>
          </a:p>
        </p:txBody>
      </p:sp>
      <p:sp>
        <p:nvSpPr>
          <p:cNvPr id="127" name="Google Shape;127;p14"/>
          <p:cNvSpPr txBox="1"/>
          <p:nvPr>
            <p:ph idx="2" type="subTitle"/>
          </p:nvPr>
        </p:nvSpPr>
        <p:spPr>
          <a:xfrm>
            <a:off x="348150" y="81150"/>
            <a:ext cx="8447700" cy="34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Before Running MNIST</a:t>
            </a:r>
            <a:endParaRPr/>
          </a:p>
        </p:txBody>
      </p:sp>
      <p:sp>
        <p:nvSpPr>
          <p:cNvPr id="128" name="Google Shape;128;p14"/>
          <p:cNvSpPr txBox="1"/>
          <p:nvPr>
            <p:ph idx="4" type="body"/>
          </p:nvPr>
        </p:nvSpPr>
        <p:spPr>
          <a:xfrm>
            <a:off x="457225" y="1433925"/>
            <a:ext cx="4715700" cy="3498000"/>
          </a:xfrm>
          <a:prstGeom prst="rect">
            <a:avLst/>
          </a:prstGeom>
        </p:spPr>
        <p:txBody>
          <a:bodyPr anchorCtr="0" anchor="t" bIns="91425" lIns="91425" spcFirstLastPara="1" rIns="91425" wrap="square" tIns="91425">
            <a:normAutofit lnSpcReduction="10000"/>
          </a:bodyPr>
          <a:lstStyle/>
          <a:p>
            <a:pPr indent="-304800" lvl="0" marL="457200" rtl="0" algn="l">
              <a:spcBef>
                <a:spcPts val="0"/>
              </a:spcBef>
              <a:spcAft>
                <a:spcPts val="0"/>
              </a:spcAft>
              <a:buSzPts val="1200"/>
              <a:buAutoNum type="arabicPeriod"/>
            </a:pPr>
            <a:r>
              <a:rPr lang="en"/>
              <a:t>The figure on the right shows an example </a:t>
            </a:r>
            <a:r>
              <a:rPr lang="en">
                <a:latin typeface="Courier New"/>
                <a:ea typeface="Courier New"/>
                <a:cs typeface="Courier New"/>
                <a:sym typeface="Courier New"/>
              </a:rPr>
              <a:t>config</a:t>
            </a:r>
            <a:r>
              <a:rPr lang="en"/>
              <a:t>.  You can find your namespace and user ID in </a:t>
            </a:r>
            <a:r>
              <a:rPr lang="en">
                <a:latin typeface="Courier New"/>
                <a:ea typeface="Courier New"/>
                <a:cs typeface="Courier New"/>
                <a:sym typeface="Courier New"/>
              </a:rPr>
              <a:t>config</a:t>
            </a:r>
            <a:r>
              <a:rPr lang="en"/>
              <a:t>.</a:t>
            </a:r>
            <a:br>
              <a:rPr lang="en"/>
            </a:br>
            <a:endParaRPr/>
          </a:p>
          <a:p>
            <a:pPr indent="-304800" lvl="0" marL="457200" rtl="0" algn="l">
              <a:spcBef>
                <a:spcPts val="0"/>
              </a:spcBef>
              <a:spcAft>
                <a:spcPts val="0"/>
              </a:spcAft>
              <a:buSzPts val="1200"/>
              <a:buAutoNum type="arabicPeriod"/>
            </a:pPr>
            <a:r>
              <a:rPr lang="en"/>
              <a:t>Follow the instructions below to install </a:t>
            </a:r>
            <a:r>
              <a:rPr lang="en">
                <a:latin typeface="Courier New"/>
                <a:ea typeface="Courier New"/>
                <a:cs typeface="Courier New"/>
                <a:sym typeface="Courier New"/>
              </a:rPr>
              <a:t>kubectl</a:t>
            </a:r>
            <a:r>
              <a:rPr lang="en"/>
              <a:t> CLI: </a:t>
            </a:r>
            <a:r>
              <a:rPr lang="en" u="sng">
                <a:solidFill>
                  <a:schemeClr val="hlink"/>
                </a:solidFill>
                <a:hlinkClick r:id="rId3"/>
              </a:rPr>
              <a:t>https://kubernetes.io/docs/tasks/tools/install-kubectl/</a:t>
            </a:r>
            <a:br>
              <a:rPr lang="en"/>
            </a:br>
            <a:endParaRPr/>
          </a:p>
          <a:p>
            <a:pPr indent="-304800" lvl="0" marL="457200" rtl="0" algn="l">
              <a:spcBef>
                <a:spcPts val="0"/>
              </a:spcBef>
              <a:spcAft>
                <a:spcPts val="0"/>
              </a:spcAft>
              <a:buSzPts val="1200"/>
              <a:buAutoNum type="arabicPeriod"/>
            </a:pPr>
            <a:r>
              <a:rPr lang="en"/>
              <a:t>Copy </a:t>
            </a:r>
            <a:r>
              <a:rPr lang="en">
                <a:latin typeface="Courier New"/>
                <a:ea typeface="Courier New"/>
                <a:cs typeface="Courier New"/>
                <a:sym typeface="Courier New"/>
              </a:rPr>
              <a:t>config</a:t>
            </a:r>
            <a:r>
              <a:rPr lang="en"/>
              <a:t> to your </a:t>
            </a:r>
            <a:r>
              <a:rPr lang="en">
                <a:latin typeface="Courier New"/>
                <a:ea typeface="Courier New"/>
                <a:cs typeface="Courier New"/>
                <a:sym typeface="Courier New"/>
              </a:rPr>
              <a:t>~/.kube</a:t>
            </a:r>
            <a:r>
              <a:rPr lang="en"/>
              <a:t> folder. You can create one if there is no such folder.</a:t>
            </a:r>
            <a:br>
              <a:rPr lang="en"/>
            </a:br>
            <a:endParaRPr/>
          </a:p>
          <a:p>
            <a:pPr indent="-304800" lvl="0" marL="457200" rtl="0" algn="l">
              <a:spcBef>
                <a:spcPts val="0"/>
              </a:spcBef>
              <a:spcAft>
                <a:spcPts val="0"/>
              </a:spcAft>
              <a:buSzPts val="1200"/>
              <a:buAutoNum type="arabicPeriod"/>
            </a:pPr>
            <a:r>
              <a:rPr lang="en"/>
              <a:t>Try </a:t>
            </a:r>
            <a:r>
              <a:rPr lang="en">
                <a:latin typeface="Courier New"/>
                <a:ea typeface="Courier New"/>
                <a:cs typeface="Courier New"/>
                <a:sym typeface="Courier New"/>
              </a:rPr>
              <a:t>kubectl get pods</a:t>
            </a:r>
            <a:r>
              <a:rPr lang="en"/>
              <a:t> for sanity check. It should print all pods under your namespace. </a:t>
            </a:r>
            <a:br>
              <a:rPr lang="en"/>
            </a:br>
            <a:endParaRPr/>
          </a:p>
          <a:p>
            <a:pPr indent="-304800" lvl="0" marL="457200" rtl="0" algn="l">
              <a:spcBef>
                <a:spcPts val="0"/>
              </a:spcBef>
              <a:spcAft>
                <a:spcPts val="0"/>
              </a:spcAft>
              <a:buSzPts val="1200"/>
              <a:buAutoNum type="arabicPeriod"/>
            </a:pPr>
            <a:r>
              <a:rPr lang="en"/>
              <a:t>(optional) Follow the instructions below to install and run Octant. Octant provides a GUI for </a:t>
            </a:r>
            <a:r>
              <a:rPr lang="en">
                <a:latin typeface="Courier New"/>
                <a:ea typeface="Courier New"/>
                <a:cs typeface="Courier New"/>
                <a:sym typeface="Courier New"/>
              </a:rPr>
              <a:t>kubectl.</a:t>
            </a:r>
            <a:r>
              <a:rPr lang="en"/>
              <a:t> </a:t>
            </a:r>
            <a:r>
              <a:rPr lang="en" u="sng">
                <a:solidFill>
                  <a:schemeClr val="hlink"/>
                </a:solidFill>
                <a:hlinkClick r:id="rId4"/>
              </a:rPr>
              <a:t>https://github.com/vmware-tanzu/octant</a:t>
            </a:r>
            <a:r>
              <a:rPr lang="en"/>
              <a:t> </a:t>
            </a:r>
            <a:br>
              <a:rPr lang="en"/>
            </a:br>
            <a:r>
              <a:rPr lang="en"/>
              <a:t>Go to Workloads -&gt; Pods to see all pods.</a:t>
            </a:r>
            <a:endParaRPr/>
          </a:p>
        </p:txBody>
      </p:sp>
      <p:pic>
        <p:nvPicPr>
          <p:cNvPr id="129" name="Google Shape;129;p14"/>
          <p:cNvPicPr preferRelativeResize="0"/>
          <p:nvPr/>
        </p:nvPicPr>
        <p:blipFill>
          <a:blip r:embed="rId5">
            <a:alphaModFix/>
          </a:blip>
          <a:stretch>
            <a:fillRect/>
          </a:stretch>
        </p:blipFill>
        <p:spPr>
          <a:xfrm>
            <a:off x="5847450" y="1370438"/>
            <a:ext cx="2852499" cy="1859426"/>
          </a:xfrm>
          <a:prstGeom prst="rect">
            <a:avLst/>
          </a:prstGeom>
          <a:noFill/>
          <a:ln>
            <a:noFill/>
          </a:ln>
        </p:spPr>
      </p:pic>
      <p:pic>
        <p:nvPicPr>
          <p:cNvPr id="130" name="Google Shape;130;p14"/>
          <p:cNvPicPr preferRelativeResize="0"/>
          <p:nvPr/>
        </p:nvPicPr>
        <p:blipFill>
          <a:blip r:embed="rId6">
            <a:alphaModFix/>
          </a:blip>
          <a:stretch>
            <a:fillRect/>
          </a:stretch>
        </p:blipFill>
        <p:spPr>
          <a:xfrm>
            <a:off x="4963325" y="2150850"/>
            <a:ext cx="841800" cy="841800"/>
          </a:xfrm>
          <a:prstGeom prst="rect">
            <a:avLst/>
          </a:prstGeom>
          <a:noFill/>
          <a:ln>
            <a:noFill/>
          </a:ln>
        </p:spPr>
      </p:pic>
      <p:pic>
        <p:nvPicPr>
          <p:cNvPr id="131" name="Google Shape;131;p14"/>
          <p:cNvPicPr preferRelativeResize="0"/>
          <p:nvPr/>
        </p:nvPicPr>
        <p:blipFill>
          <a:blip r:embed="rId7">
            <a:alphaModFix/>
          </a:blip>
          <a:stretch>
            <a:fillRect/>
          </a:stretch>
        </p:blipFill>
        <p:spPr>
          <a:xfrm>
            <a:off x="5469550" y="3330225"/>
            <a:ext cx="3230400" cy="1527000"/>
          </a:xfrm>
          <a:prstGeom prst="roundRect">
            <a:avLst>
              <a:gd fmla="val 551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Trai</a:t>
            </a:r>
            <a:r>
              <a:rPr lang="en"/>
              <a:t>ning MNIST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autilu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C3922E"/>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